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6858000" cx="12192000"/>
  <p:notesSz cx="6858000" cy="9144000"/>
  <p:embeddedFontLst>
    <p:embeddedFont>
      <p:font typeface="Muli"/>
      <p:regular r:id="rId84"/>
      <p:bold r:id="rId85"/>
      <p:italic r:id="rId86"/>
      <p:boldItalic r:id="rId87"/>
    </p:embeddedFont>
    <p:embeddedFont>
      <p:font typeface="Work Sans"/>
      <p:regular r:id="rId88"/>
      <p:bold r:id="rId89"/>
    </p:embeddedFont>
    <p:embeddedFont>
      <p:font typeface="Work Sans SemiBold"/>
      <p:regular r:id="rId90"/>
      <p:bold r:id="rId91"/>
    </p:embeddedFont>
    <p:embeddedFont>
      <p:font typeface="Source Sans Pro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0A4CA5D-706F-4694-BED8-B0F048D13D88}">
  <a:tblStyle styleId="{80A4CA5D-706F-4694-BED8-B0F048D13D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uli-regular.fntdata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Muli-italic.fntdata"/><Relationship Id="rId41" Type="http://schemas.openxmlformats.org/officeDocument/2006/relationships/slide" Target="slides/slide36.xml"/><Relationship Id="rId85" Type="http://schemas.openxmlformats.org/officeDocument/2006/relationships/font" Target="fonts/Muli-bold.fntdata"/><Relationship Id="rId44" Type="http://schemas.openxmlformats.org/officeDocument/2006/relationships/slide" Target="slides/slide39.xml"/><Relationship Id="rId88" Type="http://schemas.openxmlformats.org/officeDocument/2006/relationships/font" Target="fonts/WorkSans-regular.fntdata"/><Relationship Id="rId43" Type="http://schemas.openxmlformats.org/officeDocument/2006/relationships/slide" Target="slides/slide38.xml"/><Relationship Id="rId87" Type="http://schemas.openxmlformats.org/officeDocument/2006/relationships/font" Target="fonts/Muli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WorkSans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SourceSansPro-boldItalic.fntdata"/><Relationship Id="rId50" Type="http://schemas.openxmlformats.org/officeDocument/2006/relationships/slide" Target="slides/slide45.xml"/><Relationship Id="rId94" Type="http://schemas.openxmlformats.org/officeDocument/2006/relationships/font" Target="fonts/SourceSansPro-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WorkSansSemiBold-bold.fntdata"/><Relationship Id="rId90" Type="http://schemas.openxmlformats.org/officeDocument/2006/relationships/font" Target="fonts/WorkSansSemiBold-regular.fntdata"/><Relationship Id="rId93" Type="http://schemas.openxmlformats.org/officeDocument/2006/relationships/font" Target="fonts/SourceSansPro-bold.fntdata"/><Relationship Id="rId92" Type="http://schemas.openxmlformats.org/officeDocument/2006/relationships/font" Target="fonts/SourceSansPro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5ad10bfcd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65ad10bfcd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56080b15b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56080b15b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56080b15b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6080b15b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656080b15b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56080b15b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56080b15b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656080b15b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56080b15b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56080b15b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656080b15b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b89acdc92_0_8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4b89acdc92_0_8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6080b15b_0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656080b15b_0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6080b15b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656080b15b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56080b15b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656080b15b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56080b15b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656080b15b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5746a91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475746a91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5ad10bfcd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65ad10bfcd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5ad10bfcd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65ad10bfcd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5ad10bfcd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65ad10bfcd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5ad10bfcd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65ad10bfcd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6080b15b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6080b15b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656080b15b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5ad10bfcd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65ad10bfcd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5ad10bfcd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65ad10bfcd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5ad10bfcd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5ad10bfcd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65ad10bfcd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ace4f2925_1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ace4f2925_1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6ace4f2925_1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5be58e29d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65be58e29d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5be58e29d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65be58e29d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5be58e29d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65be58e29d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be58e29d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65be58e29d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5be58e29d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65be58e29d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5be58e29d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65be58e29d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5be58e29d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65be58e29d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5be58e29d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65be58e29d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5be58e29d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65be58e29d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5be58e29d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65be58e29d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ace4f2925_1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6ace4f2925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6acfe8eca2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6acfe8eca2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6acfe8eca2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56080b15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656080b15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ad6262a2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ad6262a2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6ad6262a2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ad6262a2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ad6262a2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6ad6262a2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acfe8eca2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acfe8eca2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6acfe8eca2_1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6ad6262a2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6ad6262a2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6ad6262a2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acfe8eca2_1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6acfe8eca2_1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6acfe8eca2_1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acfe8eca2_1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6acfe8eca2_1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6acfe8eca2_1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6acfe8eca2_1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6acfe8eca2_1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6acfe8eca2_1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6acfe8eca2_1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6acfe8eca2_1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6acfe8eca2_1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6ad6262a2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6ad6262a2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6ad6262a25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6acfe8eca2_1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6acfe8eca2_1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6acfe8eca2_1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56080b15b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56080b15b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656080b15b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6acfe8eca2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6acfe8eca2_1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6acfe8eca2_1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6aea4cb4f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6aea4cb4f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6aea4cb4fb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6aea4cb4f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6aea4cb4f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6aea4cb4fb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65ad10bfcd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65ad10bfcd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65ad10bfcd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65ad10bfcd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g65ad10bfcd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65ad10bfcd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g65ad10bfcd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65ad10bfcd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65ad10bfcd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65ad10bfcd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65ad10bfcd_0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656080b15b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656080b15b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6ad6262a25_4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6ad6262a25_4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56080b15b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56080b15b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656080b15b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aea4cb4fb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6aea4cb4fb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6ad6262a25_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6ad6262a25_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aea4cb4fb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6aea4cb4fb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6aea4cb4fb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6aea4cb4fb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6ad6262a25_4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6ad6262a25_4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6ad6262a25_4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g6ad6262a25_4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6aea4cb4fb_6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6aea4cb4fb_6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g6aea4cb4fb_6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6ad6262a25_4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g6ad6262a25_4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65be58e29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65be58e29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g65be58e29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5be58e29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65be58e29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56080b15b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56080b15b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656080b15b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6aea4cb4fb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g6aea4cb4fb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65be58e29d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65be58e29d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6aea4cb4fb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6aea4cb4fb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6aea4cb4fb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g6aea4cb4fb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6ad6262a25_4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g6ad6262a25_4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65be58e29d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65be58e29d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6ad6262a25_4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g6ad6262a25_4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ad6262a25_4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6ad6262a25_4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ad6262a25_4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6ad6262a25_4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56080b15b_0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56080b15b_0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656080b15b_0_3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193800" y="4476750"/>
            <a:ext cx="9810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1193800" y="3038475"/>
            <a:ext cx="981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>
  <p:cSld name="Título e Conteúd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769236" y="1317171"/>
            <a:ext cx="10671600" cy="4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69238" y="217214"/>
            <a:ext cx="10671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/>
        </p:nvSpPr>
        <p:spPr>
          <a:xfrm>
            <a:off x="769238" y="6548374"/>
            <a:ext cx="26163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© 201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b="0" i="0" lang="en-U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– Creditas Soluções Financeira Ltda.</a:t>
            </a:r>
            <a:endParaRPr b="0" i="0" sz="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cloud.google.com/products/ai/ml-comic-1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hyperlink" Target="https://vas3k.com/blog/machine_learnin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hyperlink" Target="https://vas3k.com/blog/machine_learning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9.gif"/><Relationship Id="rId5" Type="http://schemas.openxmlformats.org/officeDocument/2006/relationships/hyperlink" Target="https://towardsdatascience.com/train-validation-and-test-sets-72cb40cba9e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7.gif"/><Relationship Id="rId5" Type="http://schemas.openxmlformats.org/officeDocument/2006/relationships/image" Target="../media/image15.gif"/><Relationship Id="rId6" Type="http://schemas.openxmlformats.org/officeDocument/2006/relationships/image" Target="../media/image50.gif"/><Relationship Id="rId7" Type="http://schemas.openxmlformats.org/officeDocument/2006/relationships/image" Target="../media/image4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hyperlink" Target="https://towardsdatascience.com/feature-engineering-for-machine-learning-3a5e293a511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7.gif"/><Relationship Id="rId5" Type="http://schemas.openxmlformats.org/officeDocument/2006/relationships/image" Target="../media/image15.gif"/><Relationship Id="rId6" Type="http://schemas.openxmlformats.org/officeDocument/2006/relationships/image" Target="../media/image50.gif"/><Relationship Id="rId7" Type="http://schemas.openxmlformats.org/officeDocument/2006/relationships/image" Target="../media/image45.gif"/><Relationship Id="rId8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hyperlink" Target="https://scikit-learn.org/stable/supervised_learning.html#supervised-learn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49.png"/><Relationship Id="rId13" Type="http://schemas.openxmlformats.org/officeDocument/2006/relationships/image" Target="../media/image3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Relationship Id="rId15" Type="http://schemas.openxmlformats.org/officeDocument/2006/relationships/image" Target="../media/image39.png"/><Relationship Id="rId14" Type="http://schemas.openxmlformats.org/officeDocument/2006/relationships/image" Target="../media/image41.png"/><Relationship Id="rId16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7.png"/><Relationship Id="rId13" Type="http://schemas.openxmlformats.org/officeDocument/2006/relationships/image" Target="../media/image46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5" Type="http://schemas.openxmlformats.org/officeDocument/2006/relationships/image" Target="../media/image40.png"/><Relationship Id="rId14" Type="http://schemas.openxmlformats.org/officeDocument/2006/relationships/image" Target="../media/image43.png"/><Relationship Id="rId16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30.png"/><Relationship Id="rId7" Type="http://schemas.openxmlformats.org/officeDocument/2006/relationships/image" Target="../media/image49.png"/><Relationship Id="rId8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7.png"/><Relationship Id="rId13" Type="http://schemas.openxmlformats.org/officeDocument/2006/relationships/image" Target="../media/image4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5" Type="http://schemas.openxmlformats.org/officeDocument/2006/relationships/image" Target="../media/image44.png"/><Relationship Id="rId14" Type="http://schemas.openxmlformats.org/officeDocument/2006/relationships/image" Target="../media/image47.png"/><Relationship Id="rId16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30.png"/><Relationship Id="rId7" Type="http://schemas.openxmlformats.org/officeDocument/2006/relationships/image" Target="../media/image49.png"/><Relationship Id="rId8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7.png"/><Relationship Id="rId13" Type="http://schemas.openxmlformats.org/officeDocument/2006/relationships/image" Target="../media/image1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0.png"/><Relationship Id="rId7" Type="http://schemas.openxmlformats.org/officeDocument/2006/relationships/image" Target="../media/image49.png"/><Relationship Id="rId8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.png"/><Relationship Id="rId11" Type="http://schemas.openxmlformats.org/officeDocument/2006/relationships/image" Target="../media/image61.png"/><Relationship Id="rId22" Type="http://schemas.openxmlformats.org/officeDocument/2006/relationships/image" Target="../media/image39.png"/><Relationship Id="rId10" Type="http://schemas.openxmlformats.org/officeDocument/2006/relationships/image" Target="../media/image60.png"/><Relationship Id="rId21" Type="http://schemas.openxmlformats.org/officeDocument/2006/relationships/image" Target="../media/image41.png"/><Relationship Id="rId13" Type="http://schemas.openxmlformats.org/officeDocument/2006/relationships/image" Target="../media/image33.png"/><Relationship Id="rId12" Type="http://schemas.openxmlformats.org/officeDocument/2006/relationships/image" Target="../media/image57.png"/><Relationship Id="rId23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4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Relationship Id="rId15" Type="http://schemas.openxmlformats.org/officeDocument/2006/relationships/image" Target="../media/image36.png"/><Relationship Id="rId14" Type="http://schemas.openxmlformats.org/officeDocument/2006/relationships/image" Target="../media/image32.png"/><Relationship Id="rId17" Type="http://schemas.openxmlformats.org/officeDocument/2006/relationships/image" Target="../media/image49.png"/><Relationship Id="rId16" Type="http://schemas.openxmlformats.org/officeDocument/2006/relationships/image" Target="../media/image30.png"/><Relationship Id="rId5" Type="http://schemas.openxmlformats.org/officeDocument/2006/relationships/image" Target="../media/image86.png"/><Relationship Id="rId19" Type="http://schemas.openxmlformats.org/officeDocument/2006/relationships/image" Target="../media/image38.png"/><Relationship Id="rId6" Type="http://schemas.openxmlformats.org/officeDocument/2006/relationships/image" Target="../media/image59.png"/><Relationship Id="rId18" Type="http://schemas.openxmlformats.org/officeDocument/2006/relationships/image" Target="../media/image34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.png"/><Relationship Id="rId22" Type="http://schemas.openxmlformats.org/officeDocument/2006/relationships/image" Target="../media/image39.png"/><Relationship Id="rId21" Type="http://schemas.openxmlformats.org/officeDocument/2006/relationships/image" Target="../media/image41.png"/><Relationship Id="rId24" Type="http://schemas.openxmlformats.org/officeDocument/2006/relationships/image" Target="../media/image58.png"/><Relationship Id="rId23" Type="http://schemas.openxmlformats.org/officeDocument/2006/relationships/image" Target="../media/image12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Relationship Id="rId4" Type="http://schemas.openxmlformats.org/officeDocument/2006/relationships/image" Target="../media/image53.png"/><Relationship Id="rId9" Type="http://schemas.openxmlformats.org/officeDocument/2006/relationships/image" Target="../media/image121.png"/><Relationship Id="rId26" Type="http://schemas.openxmlformats.org/officeDocument/2006/relationships/image" Target="../media/image59.png"/><Relationship Id="rId25" Type="http://schemas.openxmlformats.org/officeDocument/2006/relationships/image" Target="../media/image86.png"/><Relationship Id="rId28" Type="http://schemas.openxmlformats.org/officeDocument/2006/relationships/image" Target="../media/image51.png"/><Relationship Id="rId27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29" Type="http://schemas.openxmlformats.org/officeDocument/2006/relationships/image" Target="../media/image56.png"/><Relationship Id="rId7" Type="http://schemas.openxmlformats.org/officeDocument/2006/relationships/image" Target="../media/image77.png"/><Relationship Id="rId8" Type="http://schemas.openxmlformats.org/officeDocument/2006/relationships/image" Target="../media/image63.png"/><Relationship Id="rId31" Type="http://schemas.openxmlformats.org/officeDocument/2006/relationships/image" Target="../media/image61.png"/><Relationship Id="rId30" Type="http://schemas.openxmlformats.org/officeDocument/2006/relationships/image" Target="../media/image60.png"/><Relationship Id="rId11" Type="http://schemas.openxmlformats.org/officeDocument/2006/relationships/image" Target="../media/image101.png"/><Relationship Id="rId33" Type="http://schemas.openxmlformats.org/officeDocument/2006/relationships/image" Target="../media/image1.png"/><Relationship Id="rId10" Type="http://schemas.openxmlformats.org/officeDocument/2006/relationships/image" Target="../media/image70.png"/><Relationship Id="rId32" Type="http://schemas.openxmlformats.org/officeDocument/2006/relationships/image" Target="../media/image57.png"/><Relationship Id="rId13" Type="http://schemas.openxmlformats.org/officeDocument/2006/relationships/image" Target="../media/image33.png"/><Relationship Id="rId12" Type="http://schemas.openxmlformats.org/officeDocument/2006/relationships/image" Target="../media/image97.png"/><Relationship Id="rId15" Type="http://schemas.openxmlformats.org/officeDocument/2006/relationships/image" Target="../media/image36.png"/><Relationship Id="rId14" Type="http://schemas.openxmlformats.org/officeDocument/2006/relationships/image" Target="../media/image32.png"/><Relationship Id="rId17" Type="http://schemas.openxmlformats.org/officeDocument/2006/relationships/image" Target="../media/image49.png"/><Relationship Id="rId16" Type="http://schemas.openxmlformats.org/officeDocument/2006/relationships/image" Target="../media/image30.png"/><Relationship Id="rId19" Type="http://schemas.openxmlformats.org/officeDocument/2006/relationships/image" Target="../media/image38.png"/><Relationship Id="rId18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2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0.png"/><Relationship Id="rId8" Type="http://schemas.openxmlformats.org/officeDocument/2006/relationships/image" Target="../media/image49.png"/><Relationship Id="rId11" Type="http://schemas.openxmlformats.org/officeDocument/2006/relationships/image" Target="../media/image37.png"/><Relationship Id="rId10" Type="http://schemas.openxmlformats.org/officeDocument/2006/relationships/image" Target="../media/image38.png"/><Relationship Id="rId13" Type="http://schemas.openxmlformats.org/officeDocument/2006/relationships/image" Target="../media/image39.png"/><Relationship Id="rId12" Type="http://schemas.openxmlformats.org/officeDocument/2006/relationships/image" Target="../media/image41.png"/><Relationship Id="rId1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Relationship Id="rId9" Type="http://schemas.openxmlformats.org/officeDocument/2006/relationships/image" Target="../media/image112.png"/><Relationship Id="rId5" Type="http://schemas.openxmlformats.org/officeDocument/2006/relationships/image" Target="../media/image109.png"/><Relationship Id="rId6" Type="http://schemas.openxmlformats.org/officeDocument/2006/relationships/image" Target="../media/image65.png"/><Relationship Id="rId7" Type="http://schemas.openxmlformats.org/officeDocument/2006/relationships/image" Target="../media/image117.png"/><Relationship Id="rId8" Type="http://schemas.openxmlformats.org/officeDocument/2006/relationships/image" Target="../media/image116.png"/><Relationship Id="rId11" Type="http://schemas.openxmlformats.org/officeDocument/2006/relationships/image" Target="../media/image115.png"/><Relationship Id="rId10" Type="http://schemas.openxmlformats.org/officeDocument/2006/relationships/image" Target="../media/image108.png"/><Relationship Id="rId13" Type="http://schemas.openxmlformats.org/officeDocument/2006/relationships/image" Target="../media/image30.png"/><Relationship Id="rId12" Type="http://schemas.openxmlformats.org/officeDocument/2006/relationships/image" Target="../media/image36.png"/><Relationship Id="rId15" Type="http://schemas.openxmlformats.org/officeDocument/2006/relationships/image" Target="../media/image34.png"/><Relationship Id="rId14" Type="http://schemas.openxmlformats.org/officeDocument/2006/relationships/image" Target="../media/image49.png"/><Relationship Id="rId17" Type="http://schemas.openxmlformats.org/officeDocument/2006/relationships/image" Target="../media/image39.png"/><Relationship Id="rId16" Type="http://schemas.openxmlformats.org/officeDocument/2006/relationships/image" Target="../media/image37.png"/><Relationship Id="rId18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3.png"/><Relationship Id="rId4" Type="http://schemas.openxmlformats.org/officeDocument/2006/relationships/image" Target="../media/image118.png"/><Relationship Id="rId9" Type="http://schemas.openxmlformats.org/officeDocument/2006/relationships/image" Target="../media/image30.png"/><Relationship Id="rId5" Type="http://schemas.openxmlformats.org/officeDocument/2006/relationships/image" Target="../media/image111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6.png"/><Relationship Id="rId11" Type="http://schemas.openxmlformats.org/officeDocument/2006/relationships/image" Target="../media/image34.png"/><Relationship Id="rId10" Type="http://schemas.openxmlformats.org/officeDocument/2006/relationships/image" Target="../media/image49.png"/><Relationship Id="rId13" Type="http://schemas.openxmlformats.org/officeDocument/2006/relationships/image" Target="../media/image37.png"/><Relationship Id="rId12" Type="http://schemas.openxmlformats.org/officeDocument/2006/relationships/image" Target="../media/image38.png"/><Relationship Id="rId15" Type="http://schemas.openxmlformats.org/officeDocument/2006/relationships/image" Target="../media/image39.png"/><Relationship Id="rId14" Type="http://schemas.openxmlformats.org/officeDocument/2006/relationships/image" Target="../media/image41.png"/><Relationship Id="rId16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7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1.png"/><Relationship Id="rId5" Type="http://schemas.openxmlformats.org/officeDocument/2006/relationships/image" Target="../media/image7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jp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78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67.png"/><Relationship Id="rId5" Type="http://schemas.openxmlformats.org/officeDocument/2006/relationships/image" Target="../media/image68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9.png"/><Relationship Id="rId4" Type="http://schemas.openxmlformats.org/officeDocument/2006/relationships/image" Target="../media/image1.png"/><Relationship Id="rId5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96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83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2.gif"/><Relationship Id="rId4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81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89.gif"/><Relationship Id="rId5" Type="http://schemas.openxmlformats.org/officeDocument/2006/relationships/image" Target="../media/image98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17.gif"/><Relationship Id="rId5" Type="http://schemas.openxmlformats.org/officeDocument/2006/relationships/image" Target="../media/image15.gif"/><Relationship Id="rId6" Type="http://schemas.openxmlformats.org/officeDocument/2006/relationships/image" Target="../media/image50.gif"/><Relationship Id="rId7" Type="http://schemas.openxmlformats.org/officeDocument/2006/relationships/image" Target="../media/image45.gif"/><Relationship Id="rId8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79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80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82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hyperlink" Target="https://medium.com/x8-the-ai-community/understanding-ml-evaluation-metrics-precision-recall-2b3fb915b666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84.png"/><Relationship Id="rId5" Type="http://schemas.openxmlformats.org/officeDocument/2006/relationships/hyperlink" Target="https://developers.google.com/machine-learning/crash-course/classification/roc-and-auc" TargetMode="External"/><Relationship Id="rId6" Type="http://schemas.openxmlformats.org/officeDocument/2006/relationships/hyperlink" Target="https://medium.com/thalus-ai/performance-metrics-for-classification-problems-in-machine-learning-part-i-b085d432082b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7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114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7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9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85.png"/><Relationship Id="rId5" Type="http://schemas.openxmlformats.org/officeDocument/2006/relationships/image" Target="../media/image100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120.png"/><Relationship Id="rId5" Type="http://schemas.openxmlformats.org/officeDocument/2006/relationships/hyperlink" Target="https://www.abgconsultoria.com.br/blog/voce-sobreviveria-no-titanic-um-exemplo-de-regressao-logistica/" TargetMode="External"/><Relationship Id="rId6" Type="http://schemas.openxmlformats.org/officeDocument/2006/relationships/hyperlink" Target="https://medium.com/turing-talks/turing-talks-14-modelo-de-predi%C3%A7%C3%A3o-regress%C3%A3o-log%C3%ADstica-7b70a9098e43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Relationship Id="rId4" Type="http://schemas.openxmlformats.org/officeDocument/2006/relationships/image" Target="../media/image107.gif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104.gif"/><Relationship Id="rId5" Type="http://schemas.openxmlformats.org/officeDocument/2006/relationships/hyperlink" Target="https://scikit-learn.org/stable/modules/generated/sklearn.linear_model.LogisticRegression.html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90.png"/><Relationship Id="rId5" Type="http://schemas.openxmlformats.org/officeDocument/2006/relationships/hyperlink" Target="https://www.kaggle.com/surveys/2017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Relationship Id="rId4" Type="http://schemas.openxmlformats.org/officeDocument/2006/relationships/image" Target="../media/image91.gif"/><Relationship Id="rId5" Type="http://schemas.openxmlformats.org/officeDocument/2006/relationships/image" Target="../media/image9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Relationship Id="rId4" Type="http://schemas.openxmlformats.org/officeDocument/2006/relationships/image" Target="../media/image105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Relationship Id="rId4" Type="http://schemas.openxmlformats.org/officeDocument/2006/relationships/image" Target="../media/image106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4.gif"/><Relationship Id="rId4" Type="http://schemas.openxmlformats.org/officeDocument/2006/relationships/image" Target="../media/image9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" y="0"/>
            <a:ext cx="12191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794325" y="431400"/>
            <a:ext cx="41100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Classificação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3290825" y="1497200"/>
            <a:ext cx="8762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Work Sans"/>
                <a:ea typeface="Work Sans"/>
                <a:cs typeface="Work Sans"/>
                <a:sym typeface="Work Sans"/>
              </a:rPr>
              <a:t>Aprendizado supervisionado</a:t>
            </a:r>
            <a:endParaRPr b="1" sz="4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5871225" y="4239538"/>
            <a:ext cx="5545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Work Sans"/>
                <a:ea typeface="Work Sans"/>
                <a:cs typeface="Work Sans"/>
                <a:sym typeface="Work Sans"/>
              </a:rPr>
              <a:t>Machine Learning</a:t>
            </a:r>
            <a:endParaRPr b="1" sz="4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1470525" y="2783600"/>
            <a:ext cx="34338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Regressão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425" y="3970375"/>
            <a:ext cx="4572000" cy="239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Afinal o que é</a:t>
            </a:r>
            <a:endParaRPr sz="5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MACHINE LEARNING?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4294967295" type="title"/>
          </p:nvPr>
        </p:nvSpPr>
        <p:spPr>
          <a:xfrm>
            <a:off x="789175" y="904250"/>
            <a:ext cx="9493200" cy="37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i="1" lang="en-US" sz="3000">
                <a:solidFill>
                  <a:srgbClr val="16181B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“Aprendizado de Máquina ou Machine Learning é um conjunto de regras e procedimentos, que permite que os computadores possam agir e tomar decisões baseados em dados ao invés de ser explicitamente programados para realizar uma determinada tarefa”</a:t>
            </a:r>
            <a:endParaRPr i="1" sz="3000">
              <a:solidFill>
                <a:srgbClr val="16181B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789175" y="5018225"/>
            <a:ext cx="94932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5E5E5E"/>
              </a:buClr>
              <a:buSzPts val="4400"/>
              <a:buFont typeface="Arial"/>
              <a:buNone/>
            </a:pPr>
            <a:r>
              <a:rPr i="0" lang="en-US" sz="1800" u="none" cap="none" strike="noStrike">
                <a:solidFill>
                  <a:srgbClr val="5E5E5E"/>
                </a:solidFill>
                <a:latin typeface="Muli"/>
                <a:ea typeface="Muli"/>
                <a:cs typeface="Muli"/>
                <a:sym typeface="Muli"/>
              </a:rPr>
              <a:t>— </a:t>
            </a:r>
            <a:r>
              <a:rPr i="0" lang="en-US" sz="1800">
                <a:solidFill>
                  <a:srgbClr val="5E5E5E"/>
                </a:solidFill>
                <a:latin typeface="Muli"/>
                <a:ea typeface="Muli"/>
                <a:cs typeface="Muli"/>
                <a:sym typeface="Muli"/>
              </a:rPr>
              <a:t>link: http://www.cienciaedados.com/conceitos-fundamentais-de-machine-learning/</a:t>
            </a:r>
            <a:endParaRPr i="0" sz="1800" u="none" cap="none" strike="noStrike">
              <a:solidFill>
                <a:srgbClr val="5E5E5E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1193800" y="4476750"/>
            <a:ext cx="9810900" cy="3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idx="2" type="body"/>
          </p:nvPr>
        </p:nvSpPr>
        <p:spPr>
          <a:xfrm>
            <a:off x="1193800" y="3038475"/>
            <a:ext cx="9810900" cy="42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2611" l="1895" r="2383" t="12057"/>
          <a:stretch/>
        </p:blipFill>
        <p:spPr>
          <a:xfrm>
            <a:off x="237175" y="138350"/>
            <a:ext cx="11587550" cy="58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2500100" y="6008175"/>
            <a:ext cx="75003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para o quadrinho completo: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https://cloud.google.com/products/ai/ml-comic-1/</a:t>
            </a:r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3204775" y="4790550"/>
            <a:ext cx="1103700" cy="9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</a:rPr>
              <a:t>Machine Learning é alimentado por dados e não instruções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/>
        </p:nvSpPr>
        <p:spPr>
          <a:xfrm>
            <a:off x="762000" y="1321750"/>
            <a:ext cx="10030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Categorias</a:t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762000" y="2711850"/>
            <a:ext cx="103254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Aprendizado Não-Supervisionado (em que não há labels):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Work Sans"/>
              <a:buChar char="￭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Clusterização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Aprendizado Supervisionado (em que há labels):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Work Sans"/>
              <a:buChar char="￭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Classificação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Work Sans"/>
              <a:buChar char="￭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Regressão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642325" y="5099025"/>
            <a:ext cx="89133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há também o aprendizado semi-supervisionado (em que há alguns dados com labels e a maioria não, mas são métodos menos utilizados e que ainda estão surgindo) e o aprendizado por reforço (em que o programa tenta na verdade encontrar “caminhos”).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685800" y="739375"/>
            <a:ext cx="95241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vs não supervisionado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546" y="2153175"/>
            <a:ext cx="3862899" cy="440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3981025" y="2048900"/>
            <a:ext cx="4182600" cy="19641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/>
        </p:nvSpPr>
        <p:spPr>
          <a:xfrm>
            <a:off x="0" y="6498900"/>
            <a:ext cx="445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Diagrama retirado do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Machine Learning For Everyone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685800" y="739375"/>
            <a:ext cx="95241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vs não supervisionado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125" y="2241325"/>
            <a:ext cx="6313755" cy="44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0" y="6498900"/>
            <a:ext cx="445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Diagrama retirado do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Machine Learning For Everyone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/>
        </p:nvSpPr>
        <p:spPr>
          <a:xfrm>
            <a:off x="606775" y="222275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Aprendizado supervisionado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Regressão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Classificação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e não supervisionado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6397975" y="222275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Aprendizado supervisionado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Clustering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950" y="3036225"/>
            <a:ext cx="354051" cy="35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/>
          <p:nvPr/>
        </p:nvSpPr>
        <p:spPr>
          <a:xfrm>
            <a:off x="1104075" y="3429000"/>
            <a:ext cx="2038200" cy="35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5">
            <a:alphaModFix/>
          </a:blip>
          <a:srcRect b="6758" l="6641" r="37502" t="4202"/>
          <a:stretch/>
        </p:blipFill>
        <p:spPr>
          <a:xfrm>
            <a:off x="3282900" y="3907550"/>
            <a:ext cx="4808551" cy="28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Classificação de dados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660600" y="1794125"/>
            <a:ext cx="108708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Na tarefa de classificação, o objetivo é que nosso algoritmo seja capaz de indicar a qual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um exemplo pertence com base em um conjunto de dados já classificado.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19" name="Google Shape;219;p34"/>
          <p:cNvGraphicFramePr/>
          <p:nvPr/>
        </p:nvGraphicFramePr>
        <p:xfrm>
          <a:off x="3357075" y="381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713925"/>
                <a:gridCol w="739575"/>
                <a:gridCol w="1432800"/>
                <a:gridCol w="3049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Idade</a:t>
                      </a:r>
                      <a:endParaRPr b="1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Renda</a:t>
                      </a:r>
                      <a:endParaRPr b="1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Possui dívidas</a:t>
                      </a:r>
                      <a:endParaRPr b="1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Cartão de crédito aprovado</a:t>
                      </a:r>
                      <a:endParaRPr b="1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18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4500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42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33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27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5700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0" name="Google Shape;220;p34"/>
          <p:cNvSpPr txBox="1"/>
          <p:nvPr/>
        </p:nvSpPr>
        <p:spPr>
          <a:xfrm>
            <a:off x="6267450" y="3017200"/>
            <a:ext cx="3025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Classe (target/label)</a:t>
            </a:r>
            <a:endParaRPr b="1" sz="1800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3357075" y="3017200"/>
            <a:ext cx="2919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Atributos (features)</a:t>
            </a:r>
            <a:endParaRPr b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2" name="Google Shape;222;p34"/>
          <p:cNvSpPr/>
          <p:nvPr/>
        </p:nvSpPr>
        <p:spPr>
          <a:xfrm rot="5400000">
            <a:off x="4670475" y="2191675"/>
            <a:ext cx="292500" cy="2853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1947100" y="4147000"/>
            <a:ext cx="13026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41B47"/>
                </a:solidFill>
                <a:latin typeface="Work Sans"/>
                <a:ea typeface="Work Sans"/>
                <a:cs typeface="Work Sans"/>
                <a:sym typeface="Work Sans"/>
              </a:rPr>
              <a:t>Exemplo</a:t>
            </a:r>
            <a:endParaRPr b="1" sz="1800">
              <a:solidFill>
                <a:srgbClr val="741B4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3158775" y="4204450"/>
            <a:ext cx="198300" cy="292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 rot="5400000">
            <a:off x="7629350" y="2128225"/>
            <a:ext cx="292500" cy="2980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200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Há diferentes tipos de conjunto de dados...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685800" y="2619325"/>
            <a:ext cx="71277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Conjunto de treinamento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é utilizado pelo modelo para aprender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550" y="2464872"/>
            <a:ext cx="3808800" cy="253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685800" y="3788550"/>
            <a:ext cx="6114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Conjunto de teste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utilizado para avaliar o desempenho do modelo para dados não vistos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 txBox="1"/>
          <p:nvPr/>
        </p:nvSpPr>
        <p:spPr>
          <a:xfrm>
            <a:off x="0" y="6498900"/>
            <a:ext cx="5101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*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Pode ainda existir um conjunto de validação, conforme explicado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6181B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/>
        </p:nvSpPr>
        <p:spPr>
          <a:xfrm>
            <a:off x="829025" y="1457475"/>
            <a:ext cx="104547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3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MÓDULO #4.0</a:t>
            </a:r>
            <a:endParaRPr b="1" sz="3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Modelos de classificação</a:t>
            </a:r>
            <a:endParaRPr b="1" sz="6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829025" y="5345675"/>
            <a:ext cx="9279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Priscilla Koch Wagner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Vivian Mayumi Yamassaki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625419" y="5373645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Tipos de problemas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961825" y="1815375"/>
            <a:ext cx="4134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Classificação binária</a:t>
            </a:r>
            <a:endParaRPr b="1" sz="30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5816900" y="1815375"/>
            <a:ext cx="5411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Classificação multiclasse</a:t>
            </a:r>
            <a:endParaRPr b="1" sz="30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113" y="2500850"/>
            <a:ext cx="4105424" cy="410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753" y="2583375"/>
            <a:ext cx="4402600" cy="40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00" y="2419125"/>
            <a:ext cx="4327499" cy="42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705525" y="1016800"/>
            <a:ext cx="10997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construir nosso primeiro modelo de classificação?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750" y="2849775"/>
            <a:ext cx="47625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5794975" y="3123563"/>
            <a:ext cx="5683800" cy="23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Problema: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predizer se um passageiro sobreviveu ao naufrágio do Titanic ou não.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Classificação binária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660600" y="2175125"/>
            <a:ext cx="108708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Seguiremos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o seguinte fluxo: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685813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3539325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Feature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Engineering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6223550" y="2958000"/>
            <a:ext cx="2453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Modelagem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8907775" y="2924393"/>
            <a:ext cx="2453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Avaliação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5" name="Google Shape;265;p38"/>
          <p:cNvPicPr preferRelativeResize="0"/>
          <p:nvPr/>
        </p:nvPicPr>
        <p:blipFill rotWithShape="1">
          <a:blip r:embed="rId4">
            <a:alphaModFix/>
          </a:blip>
          <a:srcRect b="0" l="5982" r="11618" t="0"/>
          <a:stretch/>
        </p:blipFill>
        <p:spPr>
          <a:xfrm>
            <a:off x="800725" y="3875750"/>
            <a:ext cx="22233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705525" y="1016800"/>
            <a:ext cx="10997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construir nosso primeiro modelo de classificação?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 rotWithShape="1">
          <a:blip r:embed="rId5">
            <a:alphaModFix/>
          </a:blip>
          <a:srcRect b="2813" l="3928" r="2543" t="3701"/>
          <a:stretch/>
        </p:blipFill>
        <p:spPr>
          <a:xfrm>
            <a:off x="3754425" y="3875750"/>
            <a:ext cx="20229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 rotWithShape="1">
          <a:blip r:embed="rId6">
            <a:alphaModFix/>
          </a:blip>
          <a:srcRect b="0" l="16964" r="11754" t="0"/>
          <a:stretch/>
        </p:blipFill>
        <p:spPr>
          <a:xfrm>
            <a:off x="6431000" y="3822500"/>
            <a:ext cx="2038200" cy="160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2875" y="3840050"/>
            <a:ext cx="2022900" cy="156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0" name="Google Shape;270;p38"/>
          <p:cNvSpPr/>
          <p:nvPr/>
        </p:nvSpPr>
        <p:spPr>
          <a:xfrm rot="-5400000">
            <a:off x="3134700" y="3209325"/>
            <a:ext cx="292500" cy="5002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800725" y="6049600"/>
            <a:ext cx="5002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72" name="Google Shape;272;p38"/>
          <p:cNvCxnSpPr/>
          <p:nvPr/>
        </p:nvCxnSpPr>
        <p:spPr>
          <a:xfrm>
            <a:off x="30510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8"/>
          <p:cNvCxnSpPr/>
          <p:nvPr/>
        </p:nvCxnSpPr>
        <p:spPr>
          <a:xfrm>
            <a:off x="5844900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8"/>
          <p:cNvCxnSpPr/>
          <p:nvPr/>
        </p:nvCxnSpPr>
        <p:spPr>
          <a:xfrm>
            <a:off x="85121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/>
        </p:nvSpPr>
        <p:spPr>
          <a:xfrm>
            <a:off x="606775" y="342900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Entender o conjunto de dados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Identificar quais atributos fazem sentido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Identificar atributos que podem ser criados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Identificar a necessidade de se fazer transformações nos dados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/>
        </p:nvSpPr>
        <p:spPr>
          <a:xfrm>
            <a:off x="5944675" y="342900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Feature engineering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Preparar o conjunto de dados de maneira apropriada para o problema e para o algoritmo que será utilizado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Nela, lidamos com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Work Sans"/>
              <a:buChar char="￭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Dados faltantes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Work Sans"/>
              <a:buChar char="￭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Outliers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Work Sans"/>
              <a:buChar char="￭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Transformações de atributos categóricos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Work Sans"/>
              <a:buChar char="￭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Etc.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685800" y="2287475"/>
            <a:ext cx="108708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Essa etapa é </a:t>
            </a:r>
            <a:r>
              <a:rPr b="1" lang="en-US" sz="2400">
                <a:solidFill>
                  <a:srgbClr val="A61C00"/>
                </a:solidFill>
                <a:latin typeface="Work Sans"/>
                <a:ea typeface="Work Sans"/>
                <a:cs typeface="Work Sans"/>
                <a:sym typeface="Work Sans"/>
              </a:rPr>
              <a:t>MUITO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importante (e é a que demora mais tempo)!!!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É nela em que iremos preparar o conjunto de dados que será utilizado para treinar o modelo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0" y="6498900"/>
            <a:ext cx="5101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Esse artigo do Medium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resume algumas técnicas de Feature Engineering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Vamos praticar!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/>
          <p:nvPr/>
        </p:nvSpPr>
        <p:spPr>
          <a:xfrm>
            <a:off x="685825" y="2555725"/>
            <a:ext cx="5185500" cy="4243200"/>
          </a:xfrm>
          <a:prstGeom prst="rect">
            <a:avLst/>
          </a:prstGeom>
          <a:solidFill>
            <a:srgbClr val="0097A7">
              <a:alpha val="49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/>
        </p:nvSpPr>
        <p:spPr>
          <a:xfrm>
            <a:off x="685813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3539325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Feature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Engineering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6223550" y="2958000"/>
            <a:ext cx="2453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Modelagem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8907775" y="2924393"/>
            <a:ext cx="2453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Avaliação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 rotWithShape="1">
          <a:blip r:embed="rId4">
            <a:alphaModFix/>
          </a:blip>
          <a:srcRect b="0" l="5982" r="11618" t="0"/>
          <a:stretch/>
        </p:blipFill>
        <p:spPr>
          <a:xfrm>
            <a:off x="800725" y="3875750"/>
            <a:ext cx="22233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705525" y="1016800"/>
            <a:ext cx="10997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 concluído! \o/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 rotWithShape="1">
          <a:blip r:embed="rId5">
            <a:alphaModFix/>
          </a:blip>
          <a:srcRect b="2813" l="3928" r="2543" t="3701"/>
          <a:stretch/>
        </p:blipFill>
        <p:spPr>
          <a:xfrm>
            <a:off x="3754425" y="3875750"/>
            <a:ext cx="20229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 rotWithShape="1">
          <a:blip r:embed="rId6">
            <a:alphaModFix/>
          </a:blip>
          <a:srcRect b="0" l="16964" r="11754" t="0"/>
          <a:stretch/>
        </p:blipFill>
        <p:spPr>
          <a:xfrm>
            <a:off x="6431000" y="3822500"/>
            <a:ext cx="2038200" cy="160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2875" y="3840050"/>
            <a:ext cx="2022900" cy="156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8" name="Google Shape;308;p41"/>
          <p:cNvSpPr/>
          <p:nvPr/>
        </p:nvSpPr>
        <p:spPr>
          <a:xfrm rot="-5400000">
            <a:off x="3134700" y="3209325"/>
            <a:ext cx="292500" cy="5002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800725" y="5920388"/>
            <a:ext cx="5002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10" name="Google Shape;310;p41"/>
          <p:cNvCxnSpPr/>
          <p:nvPr/>
        </p:nvCxnSpPr>
        <p:spPr>
          <a:xfrm>
            <a:off x="30510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1"/>
          <p:cNvCxnSpPr/>
          <p:nvPr/>
        </p:nvCxnSpPr>
        <p:spPr>
          <a:xfrm>
            <a:off x="5928800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1"/>
          <p:cNvCxnSpPr/>
          <p:nvPr/>
        </p:nvCxnSpPr>
        <p:spPr>
          <a:xfrm>
            <a:off x="85121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3" name="Google Shape;31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925" y="6327800"/>
            <a:ext cx="354051" cy="3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Que modelo escolher?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9" name="Google Shape;319;p4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/>
        </p:nvSpPr>
        <p:spPr>
          <a:xfrm>
            <a:off x="660600" y="1794125"/>
            <a:ext cx="108708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Existem diversos algoritmos de Machine Learning para resolvermos problemas de classificação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1578825" y="3838500"/>
            <a:ext cx="2960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Árvore de decisão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5969950" y="4351625"/>
            <a:ext cx="1223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KNN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2555700" y="5062100"/>
            <a:ext cx="16776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SVM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6295550" y="5368000"/>
            <a:ext cx="3197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Regressão logística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7696725" y="3243163"/>
            <a:ext cx="2818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Redes neurais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3907575" y="2906650"/>
            <a:ext cx="3582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Naive Bayes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0" y="6498900"/>
            <a:ext cx="445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O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Scikit Learn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já tem a implementação de vários desses algoritmos 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8" name="Google Shape;328;p42"/>
          <p:cNvSpPr/>
          <p:nvPr/>
        </p:nvSpPr>
        <p:spPr>
          <a:xfrm>
            <a:off x="1351875" y="3749700"/>
            <a:ext cx="3197100" cy="80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3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3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Árvore de Decisão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/>
        </p:nvSpPr>
        <p:spPr>
          <a:xfrm>
            <a:off x="838200" y="5869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começar com alguns exemplos...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9875"/>
            <a:ext cx="3666739" cy="599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313" y="2172725"/>
            <a:ext cx="3918674" cy="39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3074" y="4394625"/>
            <a:ext cx="2760301" cy="150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5862" y="2899130"/>
            <a:ext cx="2734742" cy="149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7451" y="1389259"/>
            <a:ext cx="2731548" cy="150986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4"/>
          <p:cNvSpPr txBox="1"/>
          <p:nvPr/>
        </p:nvSpPr>
        <p:spPr>
          <a:xfrm>
            <a:off x="1007775" y="5856625"/>
            <a:ext cx="1651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Akinator!</a:t>
            </a:r>
            <a:endParaRPr b="1" sz="2400"/>
          </a:p>
        </p:txBody>
      </p:sp>
      <p:sp>
        <p:nvSpPr>
          <p:cNvPr id="349" name="Google Shape;349;p44"/>
          <p:cNvSpPr txBox="1"/>
          <p:nvPr/>
        </p:nvSpPr>
        <p:spPr>
          <a:xfrm>
            <a:off x="3774550" y="5856625"/>
            <a:ext cx="2842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Recomendação de APPs</a:t>
            </a:r>
            <a:r>
              <a:rPr b="1" lang="en-US" sz="2400"/>
              <a:t>!</a:t>
            </a:r>
            <a:endParaRPr b="1" sz="2400"/>
          </a:p>
        </p:txBody>
      </p:sp>
      <p:sp>
        <p:nvSpPr>
          <p:cNvPr id="350" name="Google Shape;350;p44"/>
          <p:cNvSpPr txBox="1"/>
          <p:nvPr/>
        </p:nvSpPr>
        <p:spPr>
          <a:xfrm>
            <a:off x="8142125" y="5856625"/>
            <a:ext cx="2842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Espécies de animais</a:t>
            </a:r>
            <a:r>
              <a:rPr b="1" lang="en-US" sz="2400"/>
              <a:t>!</a:t>
            </a:r>
            <a:endParaRPr b="1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/>
        </p:nvSpPr>
        <p:spPr>
          <a:xfrm>
            <a:off x="7134225" y="2414600"/>
            <a:ext cx="26955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❖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Escolaridade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❖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Faixa etária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❖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Aplicativo baixado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5325" y="41108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9275" y="41108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7300" y="4110885"/>
            <a:ext cx="346075" cy="346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9" name="Google Shape;359;p45"/>
          <p:cNvGraphicFramePr/>
          <p:nvPr/>
        </p:nvGraphicFramePr>
        <p:xfrm>
          <a:off x="1014675" y="14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0" name="Google Shape;360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19763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1192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32576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49815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45538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5850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54160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28305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3400" y="2403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73400" y="3688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5"/>
          <p:cNvPicPr preferRelativeResize="0"/>
          <p:nvPr/>
        </p:nvPicPr>
        <p:blipFill rotWithShape="1">
          <a:blip r:embed="rId16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/>
        </p:nvSpPr>
        <p:spPr>
          <a:xfrm>
            <a:off x="787775" y="1324925"/>
            <a:ext cx="632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Priscilla Koch Wagner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BLU365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</a:t>
            </a: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priscillaKW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</a:t>
            </a: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priscilla-wagner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 rotWithShape="1">
          <a:blip r:embed="rId4">
            <a:alphaModFix/>
          </a:blip>
          <a:srcRect b="13720" l="16911" r="15978" t="18257"/>
          <a:stretch/>
        </p:blipFill>
        <p:spPr>
          <a:xfrm>
            <a:off x="761150" y="3835925"/>
            <a:ext cx="42245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 rotWithShape="1">
          <a:blip r:embed="rId5">
            <a:alphaModFix/>
          </a:blip>
          <a:srcRect b="0" l="5195" r="0" t="0"/>
          <a:stretch/>
        </p:blipFill>
        <p:spPr>
          <a:xfrm>
            <a:off x="7315500" y="0"/>
            <a:ext cx="4876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p46"/>
          <p:cNvGraphicFramePr/>
          <p:nvPr/>
        </p:nvGraphicFramePr>
        <p:xfrm>
          <a:off x="1014675" y="14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7" name="Google Shape;37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400" y="19763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400" y="41192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3400" y="32576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49815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5538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5850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54160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28305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2403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3688450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6"/>
          <p:cNvSpPr txBox="1"/>
          <p:nvPr/>
        </p:nvSpPr>
        <p:spPr>
          <a:xfrm>
            <a:off x="7134225" y="1595350"/>
            <a:ext cx="4371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❖"/>
            </a:pPr>
            <a:r>
              <a:rPr lang="en-US" sz="1800">
                <a:solidFill>
                  <a:srgbClr val="3F3F3F"/>
                </a:solidFill>
              </a:rPr>
              <a:t>Uma pessoa adulta com ensino médio completo. Qual aplicativo você recomendaria?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8" name="Google Shape;388;p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81225" y="2721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81225" y="37648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81225" y="3215535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/>
          <p:nvPr/>
        </p:nvSpPr>
        <p:spPr>
          <a:xfrm>
            <a:off x="7553325" y="2808988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92" name="Google Shape;392;p46"/>
          <p:cNvSpPr/>
          <p:nvPr/>
        </p:nvSpPr>
        <p:spPr>
          <a:xfrm>
            <a:off x="7553325" y="3302900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93" name="Google Shape;393;p46"/>
          <p:cNvSpPr/>
          <p:nvPr/>
        </p:nvSpPr>
        <p:spPr>
          <a:xfrm>
            <a:off x="7553325" y="3852175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94" name="Google Shape;394;p46"/>
          <p:cNvSpPr/>
          <p:nvPr/>
        </p:nvSpPr>
        <p:spPr>
          <a:xfrm>
            <a:off x="7553325" y="3302900"/>
            <a:ext cx="171300" cy="171300"/>
          </a:xfrm>
          <a:prstGeom prst="ellipse">
            <a:avLst/>
          </a:prstGeom>
          <a:solidFill>
            <a:srgbClr val="21CE99"/>
          </a:solidFill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95" name="Google Shape;395;p46"/>
          <p:cNvSpPr/>
          <p:nvPr/>
        </p:nvSpPr>
        <p:spPr>
          <a:xfrm>
            <a:off x="1014675" y="2788700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"/>
          <p:cNvSpPr/>
          <p:nvPr/>
        </p:nvSpPr>
        <p:spPr>
          <a:xfrm>
            <a:off x="1014650" y="4508925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6"/>
          <p:cNvSpPr/>
          <p:nvPr/>
        </p:nvSpPr>
        <p:spPr>
          <a:xfrm>
            <a:off x="1014650" y="4934638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46"/>
          <p:cNvPicPr preferRelativeResize="0"/>
          <p:nvPr/>
        </p:nvPicPr>
        <p:blipFill rotWithShape="1">
          <a:blip r:embed="rId16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" name="Google Shape;404;p47"/>
          <p:cNvGraphicFramePr/>
          <p:nvPr/>
        </p:nvGraphicFramePr>
        <p:xfrm>
          <a:off x="1014675" y="14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400" y="19763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400" y="41192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3400" y="32576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49815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5538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5850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54160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28305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2403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3688450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7"/>
          <p:cNvSpPr txBox="1"/>
          <p:nvPr/>
        </p:nvSpPr>
        <p:spPr>
          <a:xfrm>
            <a:off x="7134225" y="1595350"/>
            <a:ext cx="4640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❖"/>
            </a:pPr>
            <a:r>
              <a:rPr lang="en-US" sz="1800">
                <a:solidFill>
                  <a:srgbClr val="3F3F3F"/>
                </a:solidFill>
              </a:rPr>
              <a:t>Uma pessoa aposentada de 65 anos. Qual aplicativo você recomendaria?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81225" y="2721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81225" y="37648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81225" y="3215535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7"/>
          <p:cNvSpPr/>
          <p:nvPr/>
        </p:nvSpPr>
        <p:spPr>
          <a:xfrm>
            <a:off x="7553325" y="2808988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0" name="Google Shape;420;p47"/>
          <p:cNvSpPr/>
          <p:nvPr/>
        </p:nvSpPr>
        <p:spPr>
          <a:xfrm>
            <a:off x="7553325" y="3302900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1" name="Google Shape;421;p47"/>
          <p:cNvSpPr/>
          <p:nvPr/>
        </p:nvSpPr>
        <p:spPr>
          <a:xfrm>
            <a:off x="7553325" y="3852175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2" name="Google Shape;422;p47"/>
          <p:cNvSpPr/>
          <p:nvPr/>
        </p:nvSpPr>
        <p:spPr>
          <a:xfrm>
            <a:off x="7553325" y="2801238"/>
            <a:ext cx="171300" cy="171300"/>
          </a:xfrm>
          <a:prstGeom prst="ellipse">
            <a:avLst/>
          </a:prstGeom>
          <a:solidFill>
            <a:srgbClr val="21CE99"/>
          </a:solidFill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3" name="Google Shape;423;p47"/>
          <p:cNvSpPr/>
          <p:nvPr/>
        </p:nvSpPr>
        <p:spPr>
          <a:xfrm>
            <a:off x="1014650" y="1934888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/>
          <p:nvPr/>
        </p:nvSpPr>
        <p:spPr>
          <a:xfrm>
            <a:off x="1014650" y="2361988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7"/>
          <p:cNvSpPr/>
          <p:nvPr/>
        </p:nvSpPr>
        <p:spPr>
          <a:xfrm>
            <a:off x="1014650" y="4079675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7"/>
          <p:cNvSpPr/>
          <p:nvPr/>
        </p:nvSpPr>
        <p:spPr>
          <a:xfrm>
            <a:off x="1014650" y="5374588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7"/>
          <p:cNvPicPr preferRelativeResize="0"/>
          <p:nvPr/>
        </p:nvPicPr>
        <p:blipFill rotWithShape="1">
          <a:blip r:embed="rId16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 txBox="1"/>
          <p:nvPr/>
        </p:nvSpPr>
        <p:spPr>
          <a:xfrm>
            <a:off x="7134225" y="1595350"/>
            <a:ext cx="4371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❖"/>
            </a:pPr>
            <a:r>
              <a:rPr lang="en-US" sz="1800">
                <a:solidFill>
                  <a:srgbClr val="3F3F3F"/>
                </a:solidFill>
              </a:rPr>
              <a:t>Entre faixa etária e escolaridade, qual parece ser mais importante para recomendar um aplicativo?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34" name="Google Shape;434;p48"/>
          <p:cNvSpPr/>
          <p:nvPr/>
        </p:nvSpPr>
        <p:spPr>
          <a:xfrm>
            <a:off x="7636825" y="2852613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5" name="Google Shape;435;p48"/>
          <p:cNvSpPr/>
          <p:nvPr/>
        </p:nvSpPr>
        <p:spPr>
          <a:xfrm>
            <a:off x="7636825" y="3343350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6" name="Google Shape;436;p48"/>
          <p:cNvSpPr txBox="1"/>
          <p:nvPr/>
        </p:nvSpPr>
        <p:spPr>
          <a:xfrm>
            <a:off x="7858125" y="2693650"/>
            <a:ext cx="1839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Escolaridade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37" name="Google Shape;437;p48"/>
          <p:cNvSpPr txBox="1"/>
          <p:nvPr/>
        </p:nvSpPr>
        <p:spPr>
          <a:xfrm>
            <a:off x="7858125" y="3215650"/>
            <a:ext cx="217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Faixa etária</a:t>
            </a:r>
            <a:endParaRPr sz="1800">
              <a:solidFill>
                <a:srgbClr val="3F3F3F"/>
              </a:solidFill>
            </a:endParaRPr>
          </a:p>
        </p:txBody>
      </p:sp>
      <p:graphicFrame>
        <p:nvGraphicFramePr>
          <p:cNvPr id="438" name="Google Shape;438;p48"/>
          <p:cNvGraphicFramePr/>
          <p:nvPr/>
        </p:nvGraphicFramePr>
        <p:xfrm>
          <a:off x="1014675" y="14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9" name="Google Shape;43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400" y="19763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400" y="41192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3400" y="32576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49815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5538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5850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54160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28305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2403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3688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8"/>
          <p:cNvPicPr preferRelativeResize="0"/>
          <p:nvPr/>
        </p:nvPicPr>
        <p:blipFill rotWithShape="1">
          <a:blip r:embed="rId1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49"/>
          <p:cNvGraphicFramePr/>
          <p:nvPr/>
        </p:nvGraphicFramePr>
        <p:xfrm>
          <a:off x="1014675" y="141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</a:tbl>
          </a:graphicData>
        </a:graphic>
      </p:graphicFrame>
      <p:sp>
        <p:nvSpPr>
          <p:cNvPr id="456" name="Google Shape;456;p49"/>
          <p:cNvSpPr txBox="1"/>
          <p:nvPr/>
        </p:nvSpPr>
        <p:spPr>
          <a:xfrm>
            <a:off x="6981825" y="1595350"/>
            <a:ext cx="4371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❖"/>
            </a:pPr>
            <a:r>
              <a:rPr lang="en-US" sz="1800">
                <a:solidFill>
                  <a:srgbClr val="3F3F3F"/>
                </a:solidFill>
              </a:rPr>
              <a:t>Entre faixa etária e escolaridade, qual parece ser mais importante para recomendar um aplicativo?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57" name="Google Shape;457;p49"/>
          <p:cNvSpPr/>
          <p:nvPr/>
        </p:nvSpPr>
        <p:spPr>
          <a:xfrm>
            <a:off x="7484425" y="2852613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8" name="Google Shape;458;p49"/>
          <p:cNvSpPr/>
          <p:nvPr/>
        </p:nvSpPr>
        <p:spPr>
          <a:xfrm>
            <a:off x="7484425" y="3343350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9" name="Google Shape;459;p49"/>
          <p:cNvSpPr txBox="1"/>
          <p:nvPr/>
        </p:nvSpPr>
        <p:spPr>
          <a:xfrm>
            <a:off x="7705725" y="2693650"/>
            <a:ext cx="1839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Escolaridade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60" name="Google Shape;460;p49"/>
          <p:cNvSpPr txBox="1"/>
          <p:nvPr/>
        </p:nvSpPr>
        <p:spPr>
          <a:xfrm>
            <a:off x="7705725" y="3215650"/>
            <a:ext cx="217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Faixa etária</a:t>
            </a:r>
            <a:endParaRPr sz="1800">
              <a:solidFill>
                <a:srgbClr val="3F3F3F"/>
              </a:solidFill>
            </a:endParaRPr>
          </a:p>
        </p:txBody>
      </p:sp>
      <p:graphicFrame>
        <p:nvGraphicFramePr>
          <p:cNvPr id="461" name="Google Shape;461;p49"/>
          <p:cNvGraphicFramePr/>
          <p:nvPr/>
        </p:nvGraphicFramePr>
        <p:xfrm>
          <a:off x="6155350" y="515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2402825"/>
                <a:gridCol w="24028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1CE9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Adulto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Idoso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2" name="Google Shape;462;p49"/>
          <p:cNvGraphicFramePr/>
          <p:nvPr/>
        </p:nvGraphicFramePr>
        <p:xfrm>
          <a:off x="6155350" y="371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2402825"/>
                <a:gridCol w="24028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1CE9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Médio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Superior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3" name="Google Shape;46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735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21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3925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05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07075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33650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90425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0875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27075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454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19001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3400" y="40430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73400" y="31814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73400" y="49053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73400" y="44776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73400" y="57744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73400" y="5339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73400" y="27543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73400" y="2327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973400" y="3612250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9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84" name="Google Shape;484;p49"/>
          <p:cNvPicPr preferRelativeResize="0"/>
          <p:nvPr/>
        </p:nvPicPr>
        <p:blipFill rotWithShape="1">
          <a:blip r:embed="rId2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Google Shape;489;p50"/>
          <p:cNvGraphicFramePr/>
          <p:nvPr/>
        </p:nvGraphicFramePr>
        <p:xfrm>
          <a:off x="1014675" y="141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</a:tbl>
          </a:graphicData>
        </a:graphic>
      </p:graphicFrame>
      <p:sp>
        <p:nvSpPr>
          <p:cNvPr id="490" name="Google Shape;490;p50"/>
          <p:cNvSpPr txBox="1"/>
          <p:nvPr/>
        </p:nvSpPr>
        <p:spPr>
          <a:xfrm>
            <a:off x="6981825" y="1595350"/>
            <a:ext cx="4371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❖"/>
            </a:pPr>
            <a:r>
              <a:rPr lang="en-US" sz="1800">
                <a:solidFill>
                  <a:srgbClr val="3F3F3F"/>
                </a:solidFill>
              </a:rPr>
              <a:t>Entre faixa etária e escolaridade, qual parece ser mais importante para recomendar um aplicativo?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91" name="Google Shape;491;p50"/>
          <p:cNvSpPr/>
          <p:nvPr/>
        </p:nvSpPr>
        <p:spPr>
          <a:xfrm>
            <a:off x="7484425" y="2852613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92" name="Google Shape;492;p50"/>
          <p:cNvSpPr/>
          <p:nvPr/>
        </p:nvSpPr>
        <p:spPr>
          <a:xfrm>
            <a:off x="7484425" y="3343350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93" name="Google Shape;493;p50"/>
          <p:cNvSpPr txBox="1"/>
          <p:nvPr/>
        </p:nvSpPr>
        <p:spPr>
          <a:xfrm>
            <a:off x="7705725" y="2693650"/>
            <a:ext cx="1839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</a:rPr>
              <a:t>Escolaridade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94" name="Google Shape;494;p50"/>
          <p:cNvSpPr txBox="1"/>
          <p:nvPr/>
        </p:nvSpPr>
        <p:spPr>
          <a:xfrm>
            <a:off x="7705725" y="3215650"/>
            <a:ext cx="217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Faixa etária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95" name="Google Shape;495;p50"/>
          <p:cNvSpPr/>
          <p:nvPr/>
        </p:nvSpPr>
        <p:spPr>
          <a:xfrm>
            <a:off x="7484425" y="3343338"/>
            <a:ext cx="171300" cy="171300"/>
          </a:xfrm>
          <a:prstGeom prst="ellipse">
            <a:avLst/>
          </a:prstGeom>
          <a:solidFill>
            <a:srgbClr val="21CE99"/>
          </a:solidFill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aphicFrame>
        <p:nvGraphicFramePr>
          <p:cNvPr id="496" name="Google Shape;496;p50"/>
          <p:cNvGraphicFramePr/>
          <p:nvPr/>
        </p:nvGraphicFramePr>
        <p:xfrm>
          <a:off x="6155350" y="515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2402825"/>
                <a:gridCol w="24028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1CE9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Adulto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Idoso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97" name="Google Shape;49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752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5475" y="59768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8475" y="59768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9475" y="59768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6447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4142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11837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1647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9747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40463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7" name="Google Shape;507;p50"/>
          <p:cNvGraphicFramePr/>
          <p:nvPr/>
        </p:nvGraphicFramePr>
        <p:xfrm>
          <a:off x="6155350" y="371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2402825"/>
                <a:gridCol w="24028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1CE9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Médio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Superior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08" name="Google Shape;508;p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19001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3400" y="40430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73400" y="31814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73400" y="49053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73400" y="44776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73400" y="57744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73400" y="5339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73400" y="27543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73400" y="2327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973400" y="3612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32735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7721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753925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1805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607075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033650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190425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60875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0027075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04454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0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29" name="Google Shape;529;p50"/>
          <p:cNvPicPr preferRelativeResize="0"/>
          <p:nvPr/>
        </p:nvPicPr>
        <p:blipFill rotWithShape="1">
          <a:blip r:embed="rId3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>
            <a:off x="7693100" y="1089563"/>
            <a:ext cx="1816200" cy="56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Faixa etária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35" name="Google Shape;535;p51"/>
          <p:cNvSpPr/>
          <p:nvPr/>
        </p:nvSpPr>
        <p:spPr>
          <a:xfrm>
            <a:off x="6342175" y="2535225"/>
            <a:ext cx="1398600" cy="502200"/>
          </a:xfrm>
          <a:prstGeom prst="rect">
            <a:avLst/>
          </a:prstGeom>
          <a:solidFill>
            <a:srgbClr val="10D1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Idoso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36" name="Google Shape;536;p51"/>
          <p:cNvSpPr/>
          <p:nvPr/>
        </p:nvSpPr>
        <p:spPr>
          <a:xfrm>
            <a:off x="9442525" y="2535225"/>
            <a:ext cx="1398600" cy="502200"/>
          </a:xfrm>
          <a:prstGeom prst="rect">
            <a:avLst/>
          </a:prstGeom>
          <a:solidFill>
            <a:srgbClr val="94D1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Adulto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537" name="Google Shape;53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450" y="3408362"/>
            <a:ext cx="346075" cy="34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51"/>
          <p:cNvCxnSpPr>
            <a:stCxn id="534" idx="2"/>
            <a:endCxn id="535" idx="0"/>
          </p:cNvCxnSpPr>
          <p:nvPr/>
        </p:nvCxnSpPr>
        <p:spPr>
          <a:xfrm rot="5400000">
            <a:off x="7380350" y="1314413"/>
            <a:ext cx="882000" cy="1559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51"/>
          <p:cNvCxnSpPr>
            <a:stCxn id="534" idx="2"/>
            <a:endCxn id="536" idx="0"/>
          </p:cNvCxnSpPr>
          <p:nvPr/>
        </p:nvCxnSpPr>
        <p:spPr>
          <a:xfrm flipH="1" rot="-5400000">
            <a:off x="8930450" y="1324013"/>
            <a:ext cx="882000" cy="1540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51"/>
          <p:cNvCxnSpPr/>
          <p:nvPr/>
        </p:nvCxnSpPr>
        <p:spPr>
          <a:xfrm>
            <a:off x="7041475" y="30290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41" name="Google Shape;541;p51"/>
          <p:cNvGraphicFramePr/>
          <p:nvPr/>
        </p:nvGraphicFramePr>
        <p:xfrm>
          <a:off x="1014675" y="141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</a:tbl>
          </a:graphicData>
        </a:graphic>
      </p:graphicFrame>
      <p:pic>
        <p:nvPicPr>
          <p:cNvPr id="542" name="Google Shape;54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400" y="19001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3400" y="40430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31814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9053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44776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57744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5339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27543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2327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3612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1"/>
          <p:cNvPicPr preferRelativeResize="0"/>
          <p:nvPr/>
        </p:nvPicPr>
        <p:blipFill rotWithShape="1">
          <a:blip r:embed="rId1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1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/>
          <p:nvPr/>
        </p:nvSpPr>
        <p:spPr>
          <a:xfrm>
            <a:off x="7693100" y="1089563"/>
            <a:ext cx="1816200" cy="56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Faixa etária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59" name="Google Shape;559;p52"/>
          <p:cNvSpPr/>
          <p:nvPr/>
        </p:nvSpPr>
        <p:spPr>
          <a:xfrm>
            <a:off x="6342175" y="2535225"/>
            <a:ext cx="1398600" cy="502200"/>
          </a:xfrm>
          <a:prstGeom prst="rect">
            <a:avLst/>
          </a:prstGeom>
          <a:solidFill>
            <a:srgbClr val="10D1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Idoso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60" name="Google Shape;560;p52"/>
          <p:cNvSpPr/>
          <p:nvPr/>
        </p:nvSpPr>
        <p:spPr>
          <a:xfrm>
            <a:off x="9442525" y="2535225"/>
            <a:ext cx="1398600" cy="502200"/>
          </a:xfrm>
          <a:prstGeom prst="rect">
            <a:avLst/>
          </a:prstGeom>
          <a:solidFill>
            <a:srgbClr val="94D1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Adulto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61" name="Google Shape;561;p52"/>
          <p:cNvSpPr/>
          <p:nvPr/>
        </p:nvSpPr>
        <p:spPr>
          <a:xfrm>
            <a:off x="10219025" y="4422600"/>
            <a:ext cx="1398600" cy="502200"/>
          </a:xfrm>
          <a:prstGeom prst="rect">
            <a:avLst/>
          </a:prstGeom>
          <a:solidFill>
            <a:srgbClr val="94D1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Ensino médio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62" name="Google Shape;562;p52"/>
          <p:cNvSpPr/>
          <p:nvPr/>
        </p:nvSpPr>
        <p:spPr>
          <a:xfrm>
            <a:off x="9442525" y="3392950"/>
            <a:ext cx="1398600" cy="50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Escolaridade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563" name="Google Shape;56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450" y="3408362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9638" y="53478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45288" y="5347885"/>
            <a:ext cx="346075" cy="34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52"/>
          <p:cNvCxnSpPr>
            <a:stCxn id="558" idx="2"/>
            <a:endCxn id="559" idx="0"/>
          </p:cNvCxnSpPr>
          <p:nvPr/>
        </p:nvCxnSpPr>
        <p:spPr>
          <a:xfrm rot="5400000">
            <a:off x="7380350" y="1314413"/>
            <a:ext cx="882000" cy="1559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52"/>
          <p:cNvCxnSpPr>
            <a:stCxn id="558" idx="2"/>
            <a:endCxn id="560" idx="0"/>
          </p:cNvCxnSpPr>
          <p:nvPr/>
        </p:nvCxnSpPr>
        <p:spPr>
          <a:xfrm flipH="1" rot="-5400000">
            <a:off x="8930450" y="1324013"/>
            <a:ext cx="882000" cy="1540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52"/>
          <p:cNvCxnSpPr>
            <a:stCxn id="560" idx="2"/>
            <a:endCxn id="562" idx="0"/>
          </p:cNvCxnSpPr>
          <p:nvPr/>
        </p:nvCxnSpPr>
        <p:spPr>
          <a:xfrm flipH="1" rot="-5400000">
            <a:off x="9964375" y="3214875"/>
            <a:ext cx="3555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52"/>
          <p:cNvCxnSpPr/>
          <p:nvPr/>
        </p:nvCxnSpPr>
        <p:spPr>
          <a:xfrm>
            <a:off x="7041475" y="30290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70" name="Google Shape;570;p52"/>
          <p:cNvGraphicFramePr/>
          <p:nvPr/>
        </p:nvGraphicFramePr>
        <p:xfrm>
          <a:off x="1014675" y="141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</a:tbl>
          </a:graphicData>
        </a:graphic>
      </p:graphicFrame>
      <p:sp>
        <p:nvSpPr>
          <p:cNvPr id="571" name="Google Shape;571;p52"/>
          <p:cNvSpPr/>
          <p:nvPr/>
        </p:nvSpPr>
        <p:spPr>
          <a:xfrm>
            <a:off x="8387125" y="4433050"/>
            <a:ext cx="1451100" cy="502200"/>
          </a:xfrm>
          <a:prstGeom prst="rect">
            <a:avLst/>
          </a:prstGeom>
          <a:solidFill>
            <a:srgbClr val="10D1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Ensino superior</a:t>
            </a:r>
            <a:endParaRPr>
              <a:solidFill>
                <a:srgbClr val="3F3F3F"/>
              </a:solidFill>
            </a:endParaRPr>
          </a:p>
        </p:txBody>
      </p:sp>
      <p:cxnSp>
        <p:nvCxnSpPr>
          <p:cNvPr id="572" name="Google Shape;572;p52"/>
          <p:cNvCxnSpPr>
            <a:stCxn id="562" idx="2"/>
            <a:endCxn id="571" idx="0"/>
          </p:cNvCxnSpPr>
          <p:nvPr/>
        </p:nvCxnSpPr>
        <p:spPr>
          <a:xfrm rot="5400000">
            <a:off x="9358375" y="3649600"/>
            <a:ext cx="537900" cy="10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52"/>
          <p:cNvCxnSpPr>
            <a:stCxn id="562" idx="2"/>
            <a:endCxn id="561" idx="0"/>
          </p:cNvCxnSpPr>
          <p:nvPr/>
        </p:nvCxnSpPr>
        <p:spPr>
          <a:xfrm flipH="1" rot="-5400000">
            <a:off x="10266325" y="3770650"/>
            <a:ext cx="527400" cy="776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52"/>
          <p:cNvCxnSpPr/>
          <p:nvPr/>
        </p:nvCxnSpPr>
        <p:spPr>
          <a:xfrm>
            <a:off x="9112675" y="49352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52"/>
          <p:cNvCxnSpPr/>
          <p:nvPr/>
        </p:nvCxnSpPr>
        <p:spPr>
          <a:xfrm>
            <a:off x="10918325" y="49352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76" name="Google Shape;576;p52"/>
          <p:cNvGraphicFramePr/>
          <p:nvPr/>
        </p:nvGraphicFramePr>
        <p:xfrm>
          <a:off x="6612550" y="463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2402825"/>
                <a:gridCol w="24028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1CE9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Médio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Superior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77" name="Google Shape;577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11125" y="54511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37138" y="54511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3150" y="54511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47625" y="54511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65950" y="54511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84275" y="54511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31814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49053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3400" y="44776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73400" y="57744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73400" y="27543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73400" y="3612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2"/>
          <p:cNvPicPr preferRelativeResize="0"/>
          <p:nvPr/>
        </p:nvPicPr>
        <p:blipFill rotWithShape="1">
          <a:blip r:embed="rId18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2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3"/>
          <p:cNvSpPr/>
          <p:nvPr/>
        </p:nvSpPr>
        <p:spPr>
          <a:xfrm>
            <a:off x="7693100" y="1089563"/>
            <a:ext cx="1816200" cy="56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Faixa etária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96" name="Google Shape;596;p53"/>
          <p:cNvSpPr/>
          <p:nvPr/>
        </p:nvSpPr>
        <p:spPr>
          <a:xfrm>
            <a:off x="6342175" y="2535225"/>
            <a:ext cx="1398600" cy="502200"/>
          </a:xfrm>
          <a:prstGeom prst="rect">
            <a:avLst/>
          </a:prstGeom>
          <a:solidFill>
            <a:srgbClr val="10D1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Idoso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97" name="Google Shape;597;p53"/>
          <p:cNvSpPr/>
          <p:nvPr/>
        </p:nvSpPr>
        <p:spPr>
          <a:xfrm>
            <a:off x="9442525" y="2535225"/>
            <a:ext cx="1398600" cy="502200"/>
          </a:xfrm>
          <a:prstGeom prst="rect">
            <a:avLst/>
          </a:prstGeom>
          <a:solidFill>
            <a:srgbClr val="94D1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Adulto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98" name="Google Shape;598;p53"/>
          <p:cNvSpPr/>
          <p:nvPr/>
        </p:nvSpPr>
        <p:spPr>
          <a:xfrm>
            <a:off x="10219025" y="4422600"/>
            <a:ext cx="1398600" cy="502200"/>
          </a:xfrm>
          <a:prstGeom prst="rect">
            <a:avLst/>
          </a:prstGeom>
          <a:solidFill>
            <a:srgbClr val="94D1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Ensino médio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99" name="Google Shape;599;p53"/>
          <p:cNvSpPr/>
          <p:nvPr/>
        </p:nvSpPr>
        <p:spPr>
          <a:xfrm>
            <a:off x="9442525" y="3392950"/>
            <a:ext cx="1398600" cy="50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Escolaridade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600" name="Google Shape;60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450" y="3408362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9638" y="53478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45288" y="5347885"/>
            <a:ext cx="346075" cy="34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53"/>
          <p:cNvCxnSpPr>
            <a:stCxn id="595" idx="2"/>
            <a:endCxn id="596" idx="0"/>
          </p:cNvCxnSpPr>
          <p:nvPr/>
        </p:nvCxnSpPr>
        <p:spPr>
          <a:xfrm rot="5400000">
            <a:off x="7380350" y="1314413"/>
            <a:ext cx="882000" cy="1559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53"/>
          <p:cNvCxnSpPr>
            <a:stCxn id="595" idx="2"/>
            <a:endCxn id="597" idx="0"/>
          </p:cNvCxnSpPr>
          <p:nvPr/>
        </p:nvCxnSpPr>
        <p:spPr>
          <a:xfrm flipH="1" rot="-5400000">
            <a:off x="8930450" y="1324013"/>
            <a:ext cx="882000" cy="1540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53"/>
          <p:cNvCxnSpPr>
            <a:stCxn id="597" idx="2"/>
            <a:endCxn id="599" idx="0"/>
          </p:cNvCxnSpPr>
          <p:nvPr/>
        </p:nvCxnSpPr>
        <p:spPr>
          <a:xfrm flipH="1" rot="-5400000">
            <a:off x="9964375" y="3214875"/>
            <a:ext cx="3555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53"/>
          <p:cNvCxnSpPr/>
          <p:nvPr/>
        </p:nvCxnSpPr>
        <p:spPr>
          <a:xfrm>
            <a:off x="7041475" y="30290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07" name="Google Shape;607;p53"/>
          <p:cNvGraphicFramePr/>
          <p:nvPr/>
        </p:nvGraphicFramePr>
        <p:xfrm>
          <a:off x="1014675" y="141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8" name="Google Shape;608;p53"/>
          <p:cNvSpPr/>
          <p:nvPr/>
        </p:nvSpPr>
        <p:spPr>
          <a:xfrm>
            <a:off x="8387125" y="4433050"/>
            <a:ext cx="1451100" cy="502200"/>
          </a:xfrm>
          <a:prstGeom prst="rect">
            <a:avLst/>
          </a:prstGeom>
          <a:solidFill>
            <a:srgbClr val="10D1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Ensino superior</a:t>
            </a:r>
            <a:endParaRPr>
              <a:solidFill>
                <a:srgbClr val="3F3F3F"/>
              </a:solidFill>
            </a:endParaRPr>
          </a:p>
        </p:txBody>
      </p:sp>
      <p:cxnSp>
        <p:nvCxnSpPr>
          <p:cNvPr id="609" name="Google Shape;609;p53"/>
          <p:cNvCxnSpPr>
            <a:stCxn id="599" idx="2"/>
            <a:endCxn id="608" idx="0"/>
          </p:cNvCxnSpPr>
          <p:nvPr/>
        </p:nvCxnSpPr>
        <p:spPr>
          <a:xfrm rot="5400000">
            <a:off x="9358375" y="3649600"/>
            <a:ext cx="537900" cy="10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53"/>
          <p:cNvCxnSpPr>
            <a:stCxn id="599" idx="2"/>
            <a:endCxn id="598" idx="0"/>
          </p:cNvCxnSpPr>
          <p:nvPr/>
        </p:nvCxnSpPr>
        <p:spPr>
          <a:xfrm flipH="1" rot="-5400000">
            <a:off x="10266325" y="3770650"/>
            <a:ext cx="527400" cy="776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1" name="Google Shape;611;p53"/>
          <p:cNvCxnSpPr/>
          <p:nvPr/>
        </p:nvCxnSpPr>
        <p:spPr>
          <a:xfrm>
            <a:off x="9112675" y="49352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53"/>
          <p:cNvCxnSpPr/>
          <p:nvPr/>
        </p:nvCxnSpPr>
        <p:spPr>
          <a:xfrm>
            <a:off x="10918325" y="49352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3" name="Google Shape;61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19001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0430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31814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49053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44776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57744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5339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27543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3400" y="2327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73400" y="3612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 rotWithShape="1">
          <a:blip r:embed="rId16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3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Mas afinal, o que é árvore de decisão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30" name="Google Shape;630;p5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4"/>
          <p:cNvSpPr txBox="1"/>
          <p:nvPr/>
        </p:nvSpPr>
        <p:spPr>
          <a:xfrm>
            <a:off x="660600" y="2183200"/>
            <a:ext cx="4528500" cy="3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É um modelo que busca aprender uma sequência de regras estruturadas em uma árvore a fim de maximizar a separação entre exemplos de diferentes classes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32" name="Google Shape;6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025" y="1794125"/>
            <a:ext cx="6818176" cy="383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Mas afinal, o que é árvore de decisão?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9" name="Google Shape;639;p55"/>
          <p:cNvSpPr txBox="1"/>
          <p:nvPr/>
        </p:nvSpPr>
        <p:spPr>
          <a:xfrm>
            <a:off x="685800" y="1860375"/>
            <a:ext cx="3976800" cy="2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Nó interno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representa um atributo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Ramo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é a decisão sobre um atributo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Folha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é o nó final com a classe predita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 treinamento é feito através da construção da árvore.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0" name="Google Shape;6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450" y="1794125"/>
            <a:ext cx="7181451" cy="399152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5"/>
          <p:cNvSpPr/>
          <p:nvPr/>
        </p:nvSpPr>
        <p:spPr>
          <a:xfrm>
            <a:off x="8891275" y="3524900"/>
            <a:ext cx="1242300" cy="3528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55"/>
          <p:cNvCxnSpPr>
            <a:stCxn id="641" idx="6"/>
          </p:cNvCxnSpPr>
          <p:nvPr/>
        </p:nvCxnSpPr>
        <p:spPr>
          <a:xfrm flipH="1" rot="10800000">
            <a:off x="10133575" y="3247100"/>
            <a:ext cx="46500" cy="454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3" name="Google Shape;643;p55"/>
          <p:cNvSpPr/>
          <p:nvPr/>
        </p:nvSpPr>
        <p:spPr>
          <a:xfrm>
            <a:off x="6593500" y="3701300"/>
            <a:ext cx="914100" cy="5439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55"/>
          <p:cNvCxnSpPr>
            <a:stCxn id="643" idx="6"/>
          </p:cNvCxnSpPr>
          <p:nvPr/>
        </p:nvCxnSpPr>
        <p:spPr>
          <a:xfrm flipH="1" rot="10800000">
            <a:off x="7507600" y="3651350"/>
            <a:ext cx="247500" cy="3219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5" name="Google Shape;645;p55"/>
          <p:cNvSpPr txBox="1"/>
          <p:nvPr/>
        </p:nvSpPr>
        <p:spPr>
          <a:xfrm>
            <a:off x="9828300" y="2883350"/>
            <a:ext cx="1380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Nó interno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6" name="Google Shape;646;p55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5"/>
          <p:cNvSpPr txBox="1"/>
          <p:nvPr/>
        </p:nvSpPr>
        <p:spPr>
          <a:xfrm>
            <a:off x="7462100" y="3293925"/>
            <a:ext cx="1029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Ramo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8" name="Google Shape;648;p55"/>
          <p:cNvSpPr/>
          <p:nvPr/>
        </p:nvSpPr>
        <p:spPr>
          <a:xfrm>
            <a:off x="8308100" y="4780575"/>
            <a:ext cx="697800" cy="10143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5"/>
          <p:cNvCxnSpPr/>
          <p:nvPr/>
        </p:nvCxnSpPr>
        <p:spPr>
          <a:xfrm>
            <a:off x="9005900" y="5287725"/>
            <a:ext cx="233700" cy="278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0" name="Google Shape;650;p55"/>
          <p:cNvSpPr txBox="1"/>
          <p:nvPr/>
        </p:nvSpPr>
        <p:spPr>
          <a:xfrm>
            <a:off x="8997775" y="5565825"/>
            <a:ext cx="1029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Folha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51" name="Google Shape;65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775" y="4821375"/>
            <a:ext cx="1748700" cy="194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787775" y="1324925"/>
            <a:ext cx="632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Vivian Mayumi Yamassaki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93;p20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Creditas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 rotWithShape="1">
          <a:blip r:embed="rId3">
            <a:alphaModFix/>
          </a:blip>
          <a:srcRect b="10806" l="0" r="0" t="10086"/>
          <a:stretch/>
        </p:blipFill>
        <p:spPr>
          <a:xfrm>
            <a:off x="7315498" y="0"/>
            <a:ext cx="487650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 rotWithShape="1">
          <a:blip r:embed="rId4">
            <a:alphaModFix/>
          </a:blip>
          <a:srcRect b="0" l="0" r="5186" t="0"/>
          <a:stretch/>
        </p:blipFill>
        <p:spPr>
          <a:xfrm>
            <a:off x="7315500" y="0"/>
            <a:ext cx="4876502" cy="685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 rotWithShape="1">
          <a:blip r:embed="rId6">
            <a:alphaModFix/>
          </a:blip>
          <a:srcRect b="13720" l="16911" r="15978" t="18257"/>
          <a:stretch/>
        </p:blipFill>
        <p:spPr>
          <a:xfrm>
            <a:off x="761150" y="3835925"/>
            <a:ext cx="42245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6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Legal! E… como eu construo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8" name="Google Shape;658;p56"/>
          <p:cNvSpPr txBox="1"/>
          <p:nvPr/>
        </p:nvSpPr>
        <p:spPr>
          <a:xfrm>
            <a:off x="685800" y="1860375"/>
            <a:ext cx="4824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Vamos usar mais um exemplo: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Work Sans"/>
                <a:ea typeface="Work Sans"/>
                <a:cs typeface="Work Sans"/>
                <a:sym typeface="Work Sans"/>
              </a:rPr>
              <a:t>Prever quando 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Work Sans"/>
                <a:ea typeface="Work Sans"/>
                <a:cs typeface="Work Sans"/>
                <a:sym typeface="Work Sans"/>
              </a:rPr>
              <a:t>alguém vai jogar </a:t>
            </a:r>
            <a:r>
              <a:rPr b="1" lang="en-US" sz="2500">
                <a:latin typeface="Work Sans"/>
                <a:ea typeface="Work Sans"/>
                <a:cs typeface="Work Sans"/>
                <a:sym typeface="Work Sans"/>
              </a:rPr>
              <a:t>bola!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659" name="Google Shape;659;p56"/>
          <p:cNvGraphicFramePr/>
          <p:nvPr/>
        </p:nvGraphicFramePr>
        <p:xfrm>
          <a:off x="5510675" y="186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266125"/>
                <a:gridCol w="1205900"/>
                <a:gridCol w="929600"/>
                <a:gridCol w="929600"/>
                <a:gridCol w="929600"/>
              </a:tblGrid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Jogar</a:t>
                      </a: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D1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D2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D3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D4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D5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D6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D7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D8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D9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D10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D11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D12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D13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D14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0" name="Google Shape;660;p5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6"/>
          <p:cNvPicPr preferRelativeResize="0"/>
          <p:nvPr/>
        </p:nvPicPr>
        <p:blipFill rotWithShape="1">
          <a:blip r:embed="rId4">
            <a:alphaModFix/>
          </a:blip>
          <a:srcRect b="0" l="0" r="28977" t="0"/>
          <a:stretch/>
        </p:blipFill>
        <p:spPr>
          <a:xfrm>
            <a:off x="1407000" y="3820050"/>
            <a:ext cx="3382500" cy="198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/>
          <p:nvPr/>
        </p:nvSpPr>
        <p:spPr>
          <a:xfrm>
            <a:off x="685800" y="434575"/>
            <a:ext cx="11009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Escolhendo atributos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8" name="Google Shape;668;p57"/>
          <p:cNvSpPr txBox="1"/>
          <p:nvPr/>
        </p:nvSpPr>
        <p:spPr>
          <a:xfrm>
            <a:off x="685800" y="1860375"/>
            <a:ext cx="7020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Por qual atributo devemos começar a nossa árvore?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69" name="Google Shape;669;p5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57"/>
          <p:cNvGrpSpPr/>
          <p:nvPr/>
        </p:nvGrpSpPr>
        <p:grpSpPr>
          <a:xfrm>
            <a:off x="3839375" y="4500975"/>
            <a:ext cx="4702250" cy="2143950"/>
            <a:chOff x="685800" y="2347200"/>
            <a:chExt cx="4702250" cy="2143950"/>
          </a:xfrm>
        </p:grpSpPr>
        <p:sp>
          <p:nvSpPr>
            <p:cNvPr id="671" name="Google Shape;671;p57"/>
            <p:cNvSpPr/>
            <p:nvPr/>
          </p:nvSpPr>
          <p:spPr>
            <a:xfrm>
              <a:off x="2313625" y="23472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21C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Aspecto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941450" y="34971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Chuvoso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73" name="Google Shape;673;p57"/>
            <p:cNvSpPr/>
            <p:nvPr/>
          </p:nvSpPr>
          <p:spPr>
            <a:xfrm>
              <a:off x="2313625" y="34971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Nublado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74" name="Google Shape;674;p57"/>
            <p:cNvSpPr/>
            <p:nvPr/>
          </p:nvSpPr>
          <p:spPr>
            <a:xfrm>
              <a:off x="685800" y="34971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</a:rPr>
                <a:t>Ensolarado</a:t>
              </a:r>
              <a:endParaRPr sz="1700">
                <a:solidFill>
                  <a:srgbClr val="FFFFFF"/>
                </a:solidFill>
              </a:endParaRPr>
            </a:p>
          </p:txBody>
        </p:sp>
        <p:cxnSp>
          <p:nvCxnSpPr>
            <p:cNvPr id="675" name="Google Shape;675;p57"/>
            <p:cNvCxnSpPr>
              <a:stCxn id="671" idx="1"/>
              <a:endCxn id="674" idx="0"/>
            </p:cNvCxnSpPr>
            <p:nvPr/>
          </p:nvCxnSpPr>
          <p:spPr>
            <a:xfrm flipH="1">
              <a:off x="1409125" y="2645550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6" name="Google Shape;676;p57"/>
            <p:cNvCxnSpPr>
              <a:stCxn id="671" idx="3"/>
              <a:endCxn id="672" idx="0"/>
            </p:cNvCxnSpPr>
            <p:nvPr/>
          </p:nvCxnSpPr>
          <p:spPr>
            <a:xfrm>
              <a:off x="3760225" y="2645550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7" name="Google Shape;677;p57"/>
            <p:cNvCxnSpPr>
              <a:stCxn id="671" idx="2"/>
              <a:endCxn id="673" idx="0"/>
            </p:cNvCxnSpPr>
            <p:nvPr/>
          </p:nvCxnSpPr>
          <p:spPr>
            <a:xfrm>
              <a:off x="3036925" y="2943900"/>
              <a:ext cx="0" cy="553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8" name="Google Shape;678;p57"/>
            <p:cNvSpPr txBox="1"/>
            <p:nvPr/>
          </p:nvSpPr>
          <p:spPr>
            <a:xfrm>
              <a:off x="685800" y="4093950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2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3 não</a:t>
              </a:r>
              <a:endParaRPr b="1">
                <a:solidFill>
                  <a:srgbClr val="CC0000"/>
                </a:solidFill>
              </a:endParaRPr>
            </a:p>
          </p:txBody>
        </p:sp>
        <p:sp>
          <p:nvSpPr>
            <p:cNvPr id="679" name="Google Shape;679;p57"/>
            <p:cNvSpPr txBox="1"/>
            <p:nvPr/>
          </p:nvSpPr>
          <p:spPr>
            <a:xfrm>
              <a:off x="2313625" y="4093950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4</a:t>
              </a:r>
              <a:r>
                <a:rPr b="1" lang="en-US">
                  <a:solidFill>
                    <a:srgbClr val="21CE99"/>
                  </a:solidFill>
                </a:rPr>
                <a:t> sim</a:t>
              </a:r>
              <a:endParaRPr b="1">
                <a:solidFill>
                  <a:srgbClr val="CC0000"/>
                </a:solidFill>
              </a:endParaRPr>
            </a:p>
          </p:txBody>
        </p:sp>
        <p:sp>
          <p:nvSpPr>
            <p:cNvPr id="680" name="Google Shape;680;p57"/>
            <p:cNvSpPr txBox="1"/>
            <p:nvPr/>
          </p:nvSpPr>
          <p:spPr>
            <a:xfrm>
              <a:off x="3941450" y="4093950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3</a:t>
              </a:r>
              <a:r>
                <a:rPr b="1" lang="en-US">
                  <a:solidFill>
                    <a:srgbClr val="21CE99"/>
                  </a:solidFill>
                </a:rPr>
                <a:t>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2</a:t>
              </a:r>
              <a:r>
                <a:rPr b="1" lang="en-US">
                  <a:solidFill>
                    <a:srgbClr val="CC0000"/>
                  </a:solidFill>
                </a:rPr>
                <a:t> não</a:t>
              </a:r>
              <a:endParaRPr b="1">
                <a:solidFill>
                  <a:srgbClr val="CC0000"/>
                </a:solidFill>
              </a:endParaRPr>
            </a:p>
          </p:txBody>
        </p:sp>
      </p:grpSp>
      <p:grpSp>
        <p:nvGrpSpPr>
          <p:cNvPr id="681" name="Google Shape;681;p57"/>
          <p:cNvGrpSpPr/>
          <p:nvPr/>
        </p:nvGrpSpPr>
        <p:grpSpPr>
          <a:xfrm>
            <a:off x="6553200" y="2357025"/>
            <a:ext cx="4702250" cy="2143950"/>
            <a:chOff x="6553200" y="2357025"/>
            <a:chExt cx="4702250" cy="2143950"/>
          </a:xfrm>
        </p:grpSpPr>
        <p:sp>
          <p:nvSpPr>
            <p:cNvPr id="682" name="Google Shape;682;p57"/>
            <p:cNvSpPr/>
            <p:nvPr/>
          </p:nvSpPr>
          <p:spPr>
            <a:xfrm>
              <a:off x="8181025" y="23570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21C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Umidade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83" name="Google Shape;683;p57"/>
            <p:cNvSpPr/>
            <p:nvPr/>
          </p:nvSpPr>
          <p:spPr>
            <a:xfrm>
              <a:off x="9808850" y="35069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Normal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84" name="Google Shape;684;p57"/>
            <p:cNvSpPr/>
            <p:nvPr/>
          </p:nvSpPr>
          <p:spPr>
            <a:xfrm>
              <a:off x="6553200" y="35069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</a:rPr>
                <a:t>Alta</a:t>
              </a:r>
              <a:endParaRPr sz="1700">
                <a:solidFill>
                  <a:srgbClr val="FFFFFF"/>
                </a:solidFill>
              </a:endParaRPr>
            </a:p>
          </p:txBody>
        </p:sp>
        <p:cxnSp>
          <p:nvCxnSpPr>
            <p:cNvPr id="685" name="Google Shape;685;p57"/>
            <p:cNvCxnSpPr>
              <a:stCxn id="682" idx="1"/>
              <a:endCxn id="684" idx="0"/>
            </p:cNvCxnSpPr>
            <p:nvPr/>
          </p:nvCxnSpPr>
          <p:spPr>
            <a:xfrm flipH="1">
              <a:off x="7276525" y="26553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86" name="Google Shape;686;p57"/>
            <p:cNvCxnSpPr>
              <a:stCxn id="682" idx="3"/>
              <a:endCxn id="683" idx="0"/>
            </p:cNvCxnSpPr>
            <p:nvPr/>
          </p:nvCxnSpPr>
          <p:spPr>
            <a:xfrm>
              <a:off x="9627625" y="26553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87" name="Google Shape;687;p57"/>
            <p:cNvSpPr txBox="1"/>
            <p:nvPr/>
          </p:nvSpPr>
          <p:spPr>
            <a:xfrm>
              <a:off x="6553200" y="41037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3</a:t>
              </a:r>
              <a:r>
                <a:rPr b="1" lang="en-US">
                  <a:solidFill>
                    <a:srgbClr val="21CE99"/>
                  </a:solidFill>
                </a:rPr>
                <a:t>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4</a:t>
              </a:r>
              <a:r>
                <a:rPr b="1" lang="en-US">
                  <a:solidFill>
                    <a:srgbClr val="CC0000"/>
                  </a:solidFill>
                </a:rPr>
                <a:t> não</a:t>
              </a:r>
              <a:endParaRPr b="1">
                <a:solidFill>
                  <a:srgbClr val="CC0000"/>
                </a:solidFill>
              </a:endParaRPr>
            </a:p>
          </p:txBody>
        </p:sp>
        <p:sp>
          <p:nvSpPr>
            <p:cNvPr id="688" name="Google Shape;688;p57"/>
            <p:cNvSpPr txBox="1"/>
            <p:nvPr/>
          </p:nvSpPr>
          <p:spPr>
            <a:xfrm>
              <a:off x="9808850" y="41037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6</a:t>
              </a:r>
              <a:r>
                <a:rPr b="1" lang="en-US">
                  <a:solidFill>
                    <a:srgbClr val="21CE99"/>
                  </a:solidFill>
                </a:rPr>
                <a:t>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1</a:t>
              </a:r>
              <a:r>
                <a:rPr b="1" lang="en-US">
                  <a:solidFill>
                    <a:srgbClr val="CC0000"/>
                  </a:solidFill>
                </a:rPr>
                <a:t> não</a:t>
              </a:r>
              <a:endParaRPr b="1">
                <a:solidFill>
                  <a:srgbClr val="CC0000"/>
                </a:solidFill>
              </a:endParaRPr>
            </a:p>
          </p:txBody>
        </p:sp>
      </p:grpSp>
      <p:grpSp>
        <p:nvGrpSpPr>
          <p:cNvPr id="689" name="Google Shape;689;p57"/>
          <p:cNvGrpSpPr/>
          <p:nvPr/>
        </p:nvGrpSpPr>
        <p:grpSpPr>
          <a:xfrm>
            <a:off x="423325" y="2357025"/>
            <a:ext cx="4702250" cy="2143950"/>
            <a:chOff x="3619500" y="4528925"/>
            <a:chExt cx="4702250" cy="2143950"/>
          </a:xfrm>
        </p:grpSpPr>
        <p:sp>
          <p:nvSpPr>
            <p:cNvPr id="690" name="Google Shape;690;p57"/>
            <p:cNvSpPr/>
            <p:nvPr/>
          </p:nvSpPr>
          <p:spPr>
            <a:xfrm>
              <a:off x="5247325" y="45289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21C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Vento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91" name="Google Shape;691;p57"/>
            <p:cNvSpPr/>
            <p:nvPr/>
          </p:nvSpPr>
          <p:spPr>
            <a:xfrm>
              <a:off x="6875150" y="56788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Fraco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619500" y="56788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</a:rPr>
                <a:t>Forte</a:t>
              </a:r>
              <a:endParaRPr sz="1700">
                <a:solidFill>
                  <a:srgbClr val="FFFFFF"/>
                </a:solidFill>
              </a:endParaRPr>
            </a:p>
          </p:txBody>
        </p:sp>
        <p:cxnSp>
          <p:nvCxnSpPr>
            <p:cNvPr id="693" name="Google Shape;693;p57"/>
            <p:cNvCxnSpPr>
              <a:stCxn id="690" idx="1"/>
              <a:endCxn id="692" idx="0"/>
            </p:cNvCxnSpPr>
            <p:nvPr/>
          </p:nvCxnSpPr>
          <p:spPr>
            <a:xfrm flipH="1">
              <a:off x="4342825" y="48272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4" name="Google Shape;694;p57"/>
            <p:cNvCxnSpPr>
              <a:stCxn id="690" idx="3"/>
              <a:endCxn id="691" idx="0"/>
            </p:cNvCxnSpPr>
            <p:nvPr/>
          </p:nvCxnSpPr>
          <p:spPr>
            <a:xfrm>
              <a:off x="6693925" y="48272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95" name="Google Shape;695;p57"/>
            <p:cNvSpPr txBox="1"/>
            <p:nvPr/>
          </p:nvSpPr>
          <p:spPr>
            <a:xfrm>
              <a:off x="3619500" y="62756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3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3</a:t>
              </a:r>
              <a:r>
                <a:rPr b="1" lang="en-US">
                  <a:solidFill>
                    <a:srgbClr val="CC0000"/>
                  </a:solidFill>
                </a:rPr>
                <a:t> não</a:t>
              </a:r>
              <a:endParaRPr b="1">
                <a:solidFill>
                  <a:srgbClr val="CC0000"/>
                </a:solidFill>
              </a:endParaRPr>
            </a:p>
          </p:txBody>
        </p:sp>
        <p:sp>
          <p:nvSpPr>
            <p:cNvPr id="696" name="Google Shape;696;p57"/>
            <p:cNvSpPr txBox="1"/>
            <p:nvPr/>
          </p:nvSpPr>
          <p:spPr>
            <a:xfrm>
              <a:off x="6875150" y="62756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6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2</a:t>
              </a:r>
              <a:r>
                <a:rPr b="1" lang="en-US">
                  <a:solidFill>
                    <a:srgbClr val="CC0000"/>
                  </a:solidFill>
                </a:rPr>
                <a:t> não</a:t>
              </a:r>
              <a:endParaRPr b="1">
                <a:solidFill>
                  <a:srgbClr val="CC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8"/>
          <p:cNvSpPr txBox="1"/>
          <p:nvPr/>
        </p:nvSpPr>
        <p:spPr>
          <a:xfrm>
            <a:off x="685800" y="434575"/>
            <a:ext cx="11009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Escolhendo atributos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3" name="Google Shape;703;p58"/>
          <p:cNvSpPr txBox="1"/>
          <p:nvPr/>
        </p:nvSpPr>
        <p:spPr>
          <a:xfrm>
            <a:off x="685800" y="1860375"/>
            <a:ext cx="11009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melhor atributo é aquele que discrimina melhor a nossa variável resposta (Jogar)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Work Sans"/>
                <a:ea typeface="Work Sans"/>
                <a:cs typeface="Work Sans"/>
                <a:sym typeface="Work Sans"/>
              </a:rPr>
              <a:t>O atributo Aspecto representa um </a:t>
            </a:r>
            <a:r>
              <a:rPr b="1" lang="en-US" sz="2600">
                <a:latin typeface="Work Sans"/>
                <a:ea typeface="Work Sans"/>
                <a:cs typeface="Work Sans"/>
                <a:sym typeface="Work Sans"/>
              </a:rPr>
              <a:t>ganho de informação</a:t>
            </a:r>
            <a:r>
              <a:rPr lang="en-US" sz="2600">
                <a:latin typeface="Work Sans"/>
                <a:ea typeface="Work Sans"/>
                <a:cs typeface="Work Sans"/>
                <a:sym typeface="Work Sans"/>
              </a:rPr>
              <a:t> maior!</a:t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04" name="Google Shape;704;p5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8"/>
          <p:cNvSpPr/>
          <p:nvPr/>
        </p:nvSpPr>
        <p:spPr>
          <a:xfrm>
            <a:off x="5467200" y="265065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Aspecto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06" name="Google Shape;706;p58"/>
          <p:cNvSpPr/>
          <p:nvPr/>
        </p:nvSpPr>
        <p:spPr>
          <a:xfrm>
            <a:off x="7095025" y="380055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Chuvoso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07" name="Google Shape;707;p58"/>
          <p:cNvSpPr/>
          <p:nvPr/>
        </p:nvSpPr>
        <p:spPr>
          <a:xfrm>
            <a:off x="5467200" y="380055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Nublado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08" name="Google Shape;708;p58"/>
          <p:cNvSpPr/>
          <p:nvPr/>
        </p:nvSpPr>
        <p:spPr>
          <a:xfrm>
            <a:off x="3839375" y="380055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Ensolarado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709" name="Google Shape;709;p58"/>
          <p:cNvCxnSpPr>
            <a:stCxn id="705" idx="1"/>
            <a:endCxn id="708" idx="0"/>
          </p:cNvCxnSpPr>
          <p:nvPr/>
        </p:nvCxnSpPr>
        <p:spPr>
          <a:xfrm flipH="1">
            <a:off x="4562700" y="294900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58"/>
          <p:cNvCxnSpPr>
            <a:stCxn id="705" idx="3"/>
            <a:endCxn id="706" idx="0"/>
          </p:cNvCxnSpPr>
          <p:nvPr/>
        </p:nvCxnSpPr>
        <p:spPr>
          <a:xfrm>
            <a:off x="6913800" y="294900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58"/>
          <p:cNvCxnSpPr>
            <a:stCxn id="705" idx="2"/>
            <a:endCxn id="707" idx="0"/>
          </p:cNvCxnSpPr>
          <p:nvPr/>
        </p:nvCxnSpPr>
        <p:spPr>
          <a:xfrm>
            <a:off x="6190500" y="3247350"/>
            <a:ext cx="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p58"/>
          <p:cNvSpPr txBox="1"/>
          <p:nvPr/>
        </p:nvSpPr>
        <p:spPr>
          <a:xfrm>
            <a:off x="3839375" y="439740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2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13" name="Google Shape;713;p58"/>
          <p:cNvSpPr txBox="1"/>
          <p:nvPr/>
        </p:nvSpPr>
        <p:spPr>
          <a:xfrm>
            <a:off x="5467200" y="439740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4 sim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14" name="Google Shape;714;p58"/>
          <p:cNvSpPr txBox="1"/>
          <p:nvPr/>
        </p:nvSpPr>
        <p:spPr>
          <a:xfrm>
            <a:off x="7095025" y="439740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9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1" name="Google Shape;721;p59"/>
          <p:cNvSpPr txBox="1"/>
          <p:nvPr/>
        </p:nvSpPr>
        <p:spPr>
          <a:xfrm>
            <a:off x="685800" y="1860375"/>
            <a:ext cx="10855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Como fazemos pra escolher o melhor atributo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sistematicamente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22" name="Google Shape;722;p5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9"/>
          <p:cNvSpPr txBox="1"/>
          <p:nvPr/>
        </p:nvSpPr>
        <p:spPr>
          <a:xfrm>
            <a:off x="668250" y="2523375"/>
            <a:ext cx="10855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Vamos usar a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entropia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dos subconjuntos como métrica de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impureza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!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4" name="Google Shape;724;p59"/>
          <p:cNvSpPr txBox="1"/>
          <p:nvPr/>
        </p:nvSpPr>
        <p:spPr>
          <a:xfrm>
            <a:off x="6337200" y="3619500"/>
            <a:ext cx="58548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A entropia mede quão “bagunçado” é um conjunto de dados!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Entropia alta = dados misturados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Entropia baixa = dados separados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25" name="Google Shape;725;p59"/>
          <p:cNvPicPr preferRelativeResize="0"/>
          <p:nvPr/>
        </p:nvPicPr>
        <p:blipFill rotWithShape="1">
          <a:blip r:embed="rId4">
            <a:alphaModFix/>
          </a:blip>
          <a:srcRect b="0" l="0" r="0" t="11426"/>
          <a:stretch/>
        </p:blipFill>
        <p:spPr>
          <a:xfrm>
            <a:off x="668250" y="3384375"/>
            <a:ext cx="5572526" cy="29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50" y="3752850"/>
            <a:ext cx="3619500" cy="201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0"/>
          <p:cNvSpPr txBox="1"/>
          <p:nvPr/>
        </p:nvSpPr>
        <p:spPr>
          <a:xfrm>
            <a:off x="685800" y="434575"/>
            <a:ext cx="10531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- Cálculo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3" name="Google Shape;733;p60"/>
          <p:cNvSpPr txBox="1"/>
          <p:nvPr/>
        </p:nvSpPr>
        <p:spPr>
          <a:xfrm>
            <a:off x="685800" y="1860375"/>
            <a:ext cx="10855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34" name="Google Shape;734;p6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825" y="2254850"/>
            <a:ext cx="6915450" cy="28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1"/>
          <p:cNvSpPr txBox="1"/>
          <p:nvPr/>
        </p:nvSpPr>
        <p:spPr>
          <a:xfrm>
            <a:off x="685788" y="2628900"/>
            <a:ext cx="10855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2" name="Google Shape;742;p61"/>
          <p:cNvSpPr/>
          <p:nvPr/>
        </p:nvSpPr>
        <p:spPr>
          <a:xfrm>
            <a:off x="5372688" y="272117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Aspecto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43" name="Google Shape;743;p61"/>
          <p:cNvSpPr/>
          <p:nvPr/>
        </p:nvSpPr>
        <p:spPr>
          <a:xfrm>
            <a:off x="9842838" y="366235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Chuvoso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44" name="Google Shape;744;p61"/>
          <p:cNvSpPr/>
          <p:nvPr/>
        </p:nvSpPr>
        <p:spPr>
          <a:xfrm>
            <a:off x="5372688" y="364247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Nublado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45" name="Google Shape;745;p61"/>
          <p:cNvSpPr/>
          <p:nvPr/>
        </p:nvSpPr>
        <p:spPr>
          <a:xfrm>
            <a:off x="902538" y="36423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Ensolarado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746" name="Google Shape;746;p61"/>
          <p:cNvCxnSpPr>
            <a:stCxn id="742" idx="1"/>
            <a:endCxn id="745" idx="0"/>
          </p:cNvCxnSpPr>
          <p:nvPr/>
        </p:nvCxnSpPr>
        <p:spPr>
          <a:xfrm flipH="1">
            <a:off x="1625988" y="3019525"/>
            <a:ext cx="3746700" cy="6228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7" name="Google Shape;747;p61"/>
          <p:cNvCxnSpPr>
            <a:stCxn id="742" idx="3"/>
            <a:endCxn id="743" idx="0"/>
          </p:cNvCxnSpPr>
          <p:nvPr/>
        </p:nvCxnSpPr>
        <p:spPr>
          <a:xfrm>
            <a:off x="6819288" y="3019525"/>
            <a:ext cx="3747000" cy="642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8" name="Google Shape;748;p61"/>
          <p:cNvCxnSpPr>
            <a:stCxn id="742" idx="2"/>
            <a:endCxn id="744" idx="0"/>
          </p:cNvCxnSpPr>
          <p:nvPr/>
        </p:nvCxnSpPr>
        <p:spPr>
          <a:xfrm>
            <a:off x="6095988" y="3317875"/>
            <a:ext cx="0" cy="32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Google Shape;749;p61"/>
          <p:cNvSpPr txBox="1"/>
          <p:nvPr/>
        </p:nvSpPr>
        <p:spPr>
          <a:xfrm>
            <a:off x="902538" y="423917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2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50" name="Google Shape;750;p61"/>
          <p:cNvSpPr txBox="1"/>
          <p:nvPr/>
        </p:nvSpPr>
        <p:spPr>
          <a:xfrm>
            <a:off x="5372688" y="423932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4 sim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51" name="Google Shape;751;p61"/>
          <p:cNvSpPr txBox="1"/>
          <p:nvPr/>
        </p:nvSpPr>
        <p:spPr>
          <a:xfrm>
            <a:off x="9842838" y="425920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752" name="Google Shape;7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4587025"/>
            <a:ext cx="1157287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1"/>
          <p:cNvSpPr txBox="1"/>
          <p:nvPr/>
        </p:nvSpPr>
        <p:spPr>
          <a:xfrm>
            <a:off x="685800" y="434575"/>
            <a:ext cx="10531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- Exemplo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54" name="Google Shape;754;p61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1"/>
          <p:cNvPicPr preferRelativeResize="0"/>
          <p:nvPr/>
        </p:nvPicPr>
        <p:blipFill rotWithShape="1">
          <a:blip r:embed="rId5">
            <a:alphaModFix/>
          </a:blip>
          <a:srcRect b="64600" l="0" r="0" t="0"/>
          <a:stretch/>
        </p:blipFill>
        <p:spPr>
          <a:xfrm>
            <a:off x="515450" y="1770300"/>
            <a:ext cx="4857250" cy="7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2"/>
          <p:cNvSpPr txBox="1"/>
          <p:nvPr/>
        </p:nvSpPr>
        <p:spPr>
          <a:xfrm>
            <a:off x="685800" y="434575"/>
            <a:ext cx="10531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Esperada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2" name="Google Shape;762;p62"/>
          <p:cNvSpPr txBox="1"/>
          <p:nvPr/>
        </p:nvSpPr>
        <p:spPr>
          <a:xfrm>
            <a:off x="685800" y="1860375"/>
            <a:ext cx="11078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Esse cálculo mostra a entropia de cada subgrupo formato pela divisão do atributo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aspecto;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Como calcular a entropia esperada de cada atributo?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Considere uma divisão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em um atributo com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K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valores diferentes, que divide o conjunto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, de tamanho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, em subconjuntos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, E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, E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… E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de tamanhos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, N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, N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… N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, respectivamente.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No nosso exemplo: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S = atributo aspecto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K = 3 (ensolarado, nublado, chuvoso)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E = conjunto de dados de tamanho N=14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H(E</a:t>
            </a:r>
            <a:r>
              <a:rPr baseline="-25000" lang="en-US" sz="16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) = entropia calculada de cada subconjunto 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63" name="Google Shape;763;p6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510" y="3564525"/>
            <a:ext cx="3764675" cy="14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3"/>
          <p:cNvSpPr txBox="1"/>
          <p:nvPr/>
        </p:nvSpPr>
        <p:spPr>
          <a:xfrm>
            <a:off x="685800" y="434575"/>
            <a:ext cx="10531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Esperada - Exemplo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71" name="Google Shape;771;p6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3"/>
          <p:cNvPicPr preferRelativeResize="0"/>
          <p:nvPr/>
        </p:nvPicPr>
        <p:blipFill rotWithShape="1">
          <a:blip r:embed="rId4">
            <a:alphaModFix/>
          </a:blip>
          <a:srcRect b="0" l="9412" r="0" t="10482"/>
          <a:stretch/>
        </p:blipFill>
        <p:spPr>
          <a:xfrm>
            <a:off x="668250" y="1741001"/>
            <a:ext cx="3410325" cy="12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63"/>
          <p:cNvSpPr/>
          <p:nvPr/>
        </p:nvSpPr>
        <p:spPr>
          <a:xfrm>
            <a:off x="2313625" y="28044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Aspecto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74" name="Google Shape;774;p63"/>
          <p:cNvSpPr/>
          <p:nvPr/>
        </p:nvSpPr>
        <p:spPr>
          <a:xfrm>
            <a:off x="3941450" y="39543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Chuvoso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75" name="Google Shape;775;p63"/>
          <p:cNvSpPr/>
          <p:nvPr/>
        </p:nvSpPr>
        <p:spPr>
          <a:xfrm>
            <a:off x="2313625" y="39543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Nublado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76" name="Google Shape;776;p63"/>
          <p:cNvSpPr/>
          <p:nvPr/>
        </p:nvSpPr>
        <p:spPr>
          <a:xfrm>
            <a:off x="685800" y="39543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Ensolarado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777" name="Google Shape;777;p63"/>
          <p:cNvCxnSpPr>
            <a:stCxn id="773" idx="1"/>
            <a:endCxn id="776" idx="0"/>
          </p:cNvCxnSpPr>
          <p:nvPr/>
        </p:nvCxnSpPr>
        <p:spPr>
          <a:xfrm flipH="1">
            <a:off x="1409125" y="310275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63"/>
          <p:cNvCxnSpPr>
            <a:stCxn id="773" idx="3"/>
            <a:endCxn id="774" idx="0"/>
          </p:cNvCxnSpPr>
          <p:nvPr/>
        </p:nvCxnSpPr>
        <p:spPr>
          <a:xfrm>
            <a:off x="3760225" y="310275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p63"/>
          <p:cNvCxnSpPr>
            <a:stCxn id="773" idx="2"/>
            <a:endCxn id="775" idx="0"/>
          </p:cNvCxnSpPr>
          <p:nvPr/>
        </p:nvCxnSpPr>
        <p:spPr>
          <a:xfrm>
            <a:off x="3036925" y="3401100"/>
            <a:ext cx="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0" name="Google Shape;780;p63"/>
          <p:cNvSpPr txBox="1"/>
          <p:nvPr/>
        </p:nvSpPr>
        <p:spPr>
          <a:xfrm>
            <a:off x="685800" y="45511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2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81" name="Google Shape;781;p63"/>
          <p:cNvSpPr txBox="1"/>
          <p:nvPr/>
        </p:nvSpPr>
        <p:spPr>
          <a:xfrm>
            <a:off x="2313625" y="45511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4 sim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82" name="Google Shape;782;p63"/>
          <p:cNvSpPr txBox="1"/>
          <p:nvPr/>
        </p:nvSpPr>
        <p:spPr>
          <a:xfrm>
            <a:off x="3941450" y="45511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83" name="Google Shape;783;p63"/>
          <p:cNvSpPr/>
          <p:nvPr/>
        </p:nvSpPr>
        <p:spPr>
          <a:xfrm>
            <a:off x="8241600" y="28142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Vento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84" name="Google Shape;784;p63"/>
          <p:cNvSpPr/>
          <p:nvPr/>
        </p:nvSpPr>
        <p:spPr>
          <a:xfrm>
            <a:off x="9869425" y="39641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Fraco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85" name="Google Shape;785;p63"/>
          <p:cNvSpPr/>
          <p:nvPr/>
        </p:nvSpPr>
        <p:spPr>
          <a:xfrm>
            <a:off x="6613775" y="39641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Forte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786" name="Google Shape;786;p63"/>
          <p:cNvCxnSpPr>
            <a:stCxn id="783" idx="1"/>
            <a:endCxn id="785" idx="0"/>
          </p:cNvCxnSpPr>
          <p:nvPr/>
        </p:nvCxnSpPr>
        <p:spPr>
          <a:xfrm flipH="1">
            <a:off x="7337100" y="3112575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7" name="Google Shape;787;p63"/>
          <p:cNvCxnSpPr>
            <a:stCxn id="783" idx="3"/>
            <a:endCxn id="784" idx="0"/>
          </p:cNvCxnSpPr>
          <p:nvPr/>
        </p:nvCxnSpPr>
        <p:spPr>
          <a:xfrm>
            <a:off x="9688200" y="3112575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63"/>
          <p:cNvSpPr txBox="1"/>
          <p:nvPr/>
        </p:nvSpPr>
        <p:spPr>
          <a:xfrm>
            <a:off x="6613775" y="456097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89" name="Google Shape;789;p63"/>
          <p:cNvSpPr txBox="1"/>
          <p:nvPr/>
        </p:nvSpPr>
        <p:spPr>
          <a:xfrm>
            <a:off x="9869425" y="456097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6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790" name="Google Shape;79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250" y="5061800"/>
            <a:ext cx="35433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625" y="5158350"/>
            <a:ext cx="48006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Ganho de informação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685800" y="1860375"/>
            <a:ext cx="10951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Queremos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reduzir a entropia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, para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aumentar o ganho de informação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!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Entropia alta = dados misturados = menor ganho de informação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Entropia baixa = dados separados = maior ganho de informação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99" name="Google Shape;799;p6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4"/>
          <p:cNvPicPr preferRelativeResize="0"/>
          <p:nvPr/>
        </p:nvPicPr>
        <p:blipFill rotWithShape="1">
          <a:blip r:embed="rId4">
            <a:alphaModFix/>
          </a:blip>
          <a:srcRect b="0" l="0" r="0" t="11426"/>
          <a:stretch/>
        </p:blipFill>
        <p:spPr>
          <a:xfrm>
            <a:off x="2996350" y="3166000"/>
            <a:ext cx="6330099" cy="33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Ganho de informação - Cálculo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7" name="Google Shape;807;p65"/>
          <p:cNvSpPr txBox="1"/>
          <p:nvPr/>
        </p:nvSpPr>
        <p:spPr>
          <a:xfrm>
            <a:off x="5946625" y="3384375"/>
            <a:ext cx="5552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Work Sans"/>
                <a:ea typeface="Work Sans"/>
                <a:cs typeface="Work Sans"/>
                <a:sym typeface="Work Sans"/>
              </a:rPr>
              <a:t>Onde </a:t>
            </a:r>
            <a:r>
              <a:rPr b="1" lang="en-US" sz="2000">
                <a:latin typeface="Work Sans"/>
                <a:ea typeface="Work Sans"/>
                <a:cs typeface="Work Sans"/>
                <a:sym typeface="Work Sans"/>
              </a:rPr>
              <a:t>H(E)</a:t>
            </a:r>
            <a:r>
              <a:rPr lang="en-US" sz="2000">
                <a:latin typeface="Work Sans"/>
                <a:ea typeface="Work Sans"/>
                <a:cs typeface="Work Sans"/>
                <a:sym typeface="Work Sans"/>
              </a:rPr>
              <a:t> é a entropia </a:t>
            </a:r>
            <a:r>
              <a:rPr lang="en-US" sz="2000">
                <a:latin typeface="Work Sans"/>
                <a:ea typeface="Work Sans"/>
                <a:cs typeface="Work Sans"/>
                <a:sym typeface="Work Sans"/>
              </a:rPr>
              <a:t>geral </a:t>
            </a:r>
            <a:r>
              <a:rPr lang="en-US" sz="2000">
                <a:latin typeface="Work Sans"/>
                <a:ea typeface="Work Sans"/>
                <a:cs typeface="Work Sans"/>
                <a:sym typeface="Work Sans"/>
              </a:rPr>
              <a:t>do conjunto, considerando subgrupos </a:t>
            </a:r>
            <a:r>
              <a:rPr b="1" lang="en-US" sz="2000"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b="1" baseline="-25000" lang="en-US" sz="20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2000">
                <a:latin typeface="Work Sans"/>
                <a:ea typeface="Work Sans"/>
                <a:cs typeface="Work Sans"/>
                <a:sym typeface="Work Sans"/>
              </a:rPr>
              <a:t> como as instâncias de cada classe (9 sim / 5 não).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08" name="Google Shape;808;p6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5"/>
          <p:cNvPicPr preferRelativeResize="0"/>
          <p:nvPr/>
        </p:nvPicPr>
        <p:blipFill rotWithShape="1">
          <a:blip r:embed="rId4">
            <a:alphaModFix/>
          </a:blip>
          <a:srcRect b="61330" l="0" r="22510" t="0"/>
          <a:stretch/>
        </p:blipFill>
        <p:spPr>
          <a:xfrm>
            <a:off x="6996688" y="2629313"/>
            <a:ext cx="3624075" cy="75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0" name="Google Shape;810;p65"/>
          <p:cNvGraphicFramePr/>
          <p:nvPr/>
        </p:nvGraphicFramePr>
        <p:xfrm>
          <a:off x="685800" y="19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266125"/>
                <a:gridCol w="1205900"/>
                <a:gridCol w="929600"/>
                <a:gridCol w="929600"/>
                <a:gridCol w="929600"/>
              </a:tblGrid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Jogar?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D1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D2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D3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D4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D5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D6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D7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D8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D9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D10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D11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D12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D13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D14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/>
        </p:nvSpPr>
        <p:spPr>
          <a:xfrm>
            <a:off x="856075" y="2613400"/>
            <a:ext cx="100674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Recapitulando:</a:t>
            </a:r>
            <a:endParaRPr sz="5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 que vocês aprenderam na última aula de sábado?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6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Ganho de informação - Cálculo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17" name="Google Shape;817;p6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551" y="1613575"/>
            <a:ext cx="4746900" cy="1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13" y="5769762"/>
            <a:ext cx="36385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5313" y="5826925"/>
            <a:ext cx="33718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6"/>
          <p:cNvSpPr/>
          <p:nvPr/>
        </p:nvSpPr>
        <p:spPr>
          <a:xfrm>
            <a:off x="2313625" y="33378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Aspecto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22" name="Google Shape;822;p66"/>
          <p:cNvSpPr/>
          <p:nvPr/>
        </p:nvSpPr>
        <p:spPr>
          <a:xfrm>
            <a:off x="3941450" y="44877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Chuvoso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23" name="Google Shape;823;p66"/>
          <p:cNvSpPr/>
          <p:nvPr/>
        </p:nvSpPr>
        <p:spPr>
          <a:xfrm>
            <a:off x="2313625" y="44877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Nublado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24" name="Google Shape;824;p66"/>
          <p:cNvSpPr/>
          <p:nvPr/>
        </p:nvSpPr>
        <p:spPr>
          <a:xfrm>
            <a:off x="685800" y="44877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Ensolarado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825" name="Google Shape;825;p66"/>
          <p:cNvCxnSpPr>
            <a:stCxn id="821" idx="1"/>
            <a:endCxn id="824" idx="0"/>
          </p:cNvCxnSpPr>
          <p:nvPr/>
        </p:nvCxnSpPr>
        <p:spPr>
          <a:xfrm flipH="1">
            <a:off x="1409125" y="363615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6" name="Google Shape;826;p66"/>
          <p:cNvCxnSpPr>
            <a:stCxn id="821" idx="3"/>
            <a:endCxn id="822" idx="0"/>
          </p:cNvCxnSpPr>
          <p:nvPr/>
        </p:nvCxnSpPr>
        <p:spPr>
          <a:xfrm>
            <a:off x="3760225" y="363615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66"/>
          <p:cNvCxnSpPr>
            <a:stCxn id="821" idx="2"/>
            <a:endCxn id="823" idx="0"/>
          </p:cNvCxnSpPr>
          <p:nvPr/>
        </p:nvCxnSpPr>
        <p:spPr>
          <a:xfrm>
            <a:off x="3036925" y="3934500"/>
            <a:ext cx="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66"/>
          <p:cNvSpPr txBox="1"/>
          <p:nvPr/>
        </p:nvSpPr>
        <p:spPr>
          <a:xfrm>
            <a:off x="685800" y="50845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2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29" name="Google Shape;829;p66"/>
          <p:cNvSpPr txBox="1"/>
          <p:nvPr/>
        </p:nvSpPr>
        <p:spPr>
          <a:xfrm>
            <a:off x="2313625" y="50845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4 sim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30" name="Google Shape;830;p66"/>
          <p:cNvSpPr txBox="1"/>
          <p:nvPr/>
        </p:nvSpPr>
        <p:spPr>
          <a:xfrm>
            <a:off x="3941450" y="50845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31" name="Google Shape;831;p66"/>
          <p:cNvSpPr/>
          <p:nvPr/>
        </p:nvSpPr>
        <p:spPr>
          <a:xfrm>
            <a:off x="8241600" y="33476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Vento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32" name="Google Shape;832;p66"/>
          <p:cNvSpPr/>
          <p:nvPr/>
        </p:nvSpPr>
        <p:spPr>
          <a:xfrm>
            <a:off x="9869425" y="44975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Fraco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33" name="Google Shape;833;p66"/>
          <p:cNvSpPr/>
          <p:nvPr/>
        </p:nvSpPr>
        <p:spPr>
          <a:xfrm>
            <a:off x="6613775" y="44975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Forte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834" name="Google Shape;834;p66"/>
          <p:cNvCxnSpPr>
            <a:stCxn id="831" idx="1"/>
            <a:endCxn id="833" idx="0"/>
          </p:cNvCxnSpPr>
          <p:nvPr/>
        </p:nvCxnSpPr>
        <p:spPr>
          <a:xfrm flipH="1">
            <a:off x="7337100" y="3645975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5" name="Google Shape;835;p66"/>
          <p:cNvCxnSpPr>
            <a:stCxn id="831" idx="3"/>
            <a:endCxn id="832" idx="0"/>
          </p:cNvCxnSpPr>
          <p:nvPr/>
        </p:nvCxnSpPr>
        <p:spPr>
          <a:xfrm>
            <a:off x="9688200" y="3645975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6" name="Google Shape;836;p66"/>
          <p:cNvSpPr txBox="1"/>
          <p:nvPr/>
        </p:nvSpPr>
        <p:spPr>
          <a:xfrm>
            <a:off x="6613775" y="509437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37" name="Google Shape;837;p66"/>
          <p:cNvSpPr txBox="1"/>
          <p:nvPr/>
        </p:nvSpPr>
        <p:spPr>
          <a:xfrm>
            <a:off x="9869425" y="509437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6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838" name="Google Shape;838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4990" y="1869826"/>
            <a:ext cx="3372000" cy="189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7"/>
          <p:cNvSpPr txBox="1"/>
          <p:nvPr/>
        </p:nvSpPr>
        <p:spPr>
          <a:xfrm>
            <a:off x="696700" y="609025"/>
            <a:ext cx="9862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as vantagens da árvore de decisão?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5" name="Google Shape;845;p67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Fácil de explicar e interpretar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Pouco esforço na etapa de pré-processamento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Pouco complexas computacionalmente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Serve para problemas de classificação multiclasse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Serve tanto para problemas de classificação quanto regressão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46" name="Google Shape;8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350" y="4402050"/>
            <a:ext cx="3753300" cy="225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47" name="Google Shape;847;p67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8"/>
          <p:cNvSpPr txBox="1"/>
          <p:nvPr/>
        </p:nvSpPr>
        <p:spPr>
          <a:xfrm>
            <a:off x="696700" y="609025"/>
            <a:ext cx="9862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q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uais são as desvantagens?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4" name="Google Shape;854;p68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Fácil de ocorrer overfitting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Instáveis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Não garante a melhor construção possível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55" name="Google Shape;855;p6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475" y="3965050"/>
            <a:ext cx="4323300" cy="259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69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9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Vamos praticar!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0"/>
          <p:cNvSpPr txBox="1"/>
          <p:nvPr/>
        </p:nvSpPr>
        <p:spPr>
          <a:xfrm>
            <a:off x="673400" y="230925"/>
            <a:ext cx="75735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UHUL! Fizemos nosso primeiro modelo de classificação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70" name="Google Shape;870;p7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025" y="230975"/>
            <a:ext cx="3152100" cy="262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72" name="Google Shape;872;p70"/>
          <p:cNvSpPr txBox="1"/>
          <p:nvPr/>
        </p:nvSpPr>
        <p:spPr>
          <a:xfrm>
            <a:off x="3930050" y="3641925"/>
            <a:ext cx="80520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...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Mas como sabemos se nosso modelo está bom? </a:t>
            </a:r>
            <a:endParaRPr/>
          </a:p>
        </p:txBody>
      </p:sp>
      <p:pic>
        <p:nvPicPr>
          <p:cNvPr id="873" name="Google Shape;87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200" y="3452888"/>
            <a:ext cx="3487200" cy="214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1"/>
          <p:cNvSpPr/>
          <p:nvPr/>
        </p:nvSpPr>
        <p:spPr>
          <a:xfrm>
            <a:off x="6324625" y="2555725"/>
            <a:ext cx="2223300" cy="4243200"/>
          </a:xfrm>
          <a:prstGeom prst="rect">
            <a:avLst/>
          </a:prstGeom>
          <a:solidFill>
            <a:srgbClr val="0097A7">
              <a:alpha val="49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71"/>
          <p:cNvSpPr/>
          <p:nvPr/>
        </p:nvSpPr>
        <p:spPr>
          <a:xfrm>
            <a:off x="685825" y="2555725"/>
            <a:ext cx="5185500" cy="4243200"/>
          </a:xfrm>
          <a:prstGeom prst="rect">
            <a:avLst/>
          </a:prstGeom>
          <a:solidFill>
            <a:srgbClr val="0097A7">
              <a:alpha val="49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0" name="Google Shape;880;p7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71"/>
          <p:cNvSpPr txBox="1"/>
          <p:nvPr/>
        </p:nvSpPr>
        <p:spPr>
          <a:xfrm>
            <a:off x="685813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2" name="Google Shape;882;p71"/>
          <p:cNvSpPr txBox="1"/>
          <p:nvPr/>
        </p:nvSpPr>
        <p:spPr>
          <a:xfrm>
            <a:off x="3539325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Feature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Engineering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3" name="Google Shape;883;p71"/>
          <p:cNvSpPr txBox="1"/>
          <p:nvPr/>
        </p:nvSpPr>
        <p:spPr>
          <a:xfrm>
            <a:off x="6223550" y="2958000"/>
            <a:ext cx="2453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Modelagem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4" name="Google Shape;884;p71"/>
          <p:cNvSpPr txBox="1"/>
          <p:nvPr/>
        </p:nvSpPr>
        <p:spPr>
          <a:xfrm>
            <a:off x="8907775" y="2924393"/>
            <a:ext cx="2453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Avaliação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85" name="Google Shape;885;p71"/>
          <p:cNvPicPr preferRelativeResize="0"/>
          <p:nvPr/>
        </p:nvPicPr>
        <p:blipFill rotWithShape="1">
          <a:blip r:embed="rId4">
            <a:alphaModFix/>
          </a:blip>
          <a:srcRect b="0" l="5982" r="11618" t="0"/>
          <a:stretch/>
        </p:blipFill>
        <p:spPr>
          <a:xfrm>
            <a:off x="800725" y="3875750"/>
            <a:ext cx="22233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86" name="Google Shape;886;p71"/>
          <p:cNvSpPr txBox="1"/>
          <p:nvPr/>
        </p:nvSpPr>
        <p:spPr>
          <a:xfrm>
            <a:off x="681200" y="730650"/>
            <a:ext cx="10997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Precisamos avaliar nosso modelo!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87" name="Google Shape;887;p71"/>
          <p:cNvPicPr preferRelativeResize="0"/>
          <p:nvPr/>
        </p:nvPicPr>
        <p:blipFill rotWithShape="1">
          <a:blip r:embed="rId5">
            <a:alphaModFix/>
          </a:blip>
          <a:srcRect b="2813" l="3928" r="2543" t="3701"/>
          <a:stretch/>
        </p:blipFill>
        <p:spPr>
          <a:xfrm>
            <a:off x="3754425" y="3875750"/>
            <a:ext cx="20229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88" name="Google Shape;888;p71"/>
          <p:cNvPicPr preferRelativeResize="0"/>
          <p:nvPr/>
        </p:nvPicPr>
        <p:blipFill rotWithShape="1">
          <a:blip r:embed="rId6">
            <a:alphaModFix/>
          </a:blip>
          <a:srcRect b="0" l="16964" r="11754" t="0"/>
          <a:stretch/>
        </p:blipFill>
        <p:spPr>
          <a:xfrm>
            <a:off x="6431000" y="3822500"/>
            <a:ext cx="2038200" cy="160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89" name="Google Shape;889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2875" y="3840050"/>
            <a:ext cx="2022900" cy="156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90" name="Google Shape;890;p71"/>
          <p:cNvSpPr/>
          <p:nvPr/>
        </p:nvSpPr>
        <p:spPr>
          <a:xfrm rot="-5400000">
            <a:off x="3134700" y="3209325"/>
            <a:ext cx="292500" cy="5002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71"/>
          <p:cNvSpPr txBox="1"/>
          <p:nvPr/>
        </p:nvSpPr>
        <p:spPr>
          <a:xfrm>
            <a:off x="800725" y="5920388"/>
            <a:ext cx="5002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892" name="Google Shape;892;p71"/>
          <p:cNvCxnSpPr/>
          <p:nvPr/>
        </p:nvCxnSpPr>
        <p:spPr>
          <a:xfrm>
            <a:off x="30510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3" name="Google Shape;893;p71"/>
          <p:cNvCxnSpPr/>
          <p:nvPr/>
        </p:nvCxnSpPr>
        <p:spPr>
          <a:xfrm>
            <a:off x="5844900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71"/>
          <p:cNvCxnSpPr/>
          <p:nvPr/>
        </p:nvCxnSpPr>
        <p:spPr>
          <a:xfrm>
            <a:off x="85479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5" name="Google Shape;895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925" y="6327800"/>
            <a:ext cx="354051" cy="35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8725" y="6327800"/>
            <a:ext cx="354051" cy="3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2"/>
          <p:cNvSpPr txBox="1"/>
          <p:nvPr/>
        </p:nvSpPr>
        <p:spPr>
          <a:xfrm>
            <a:off x="675950" y="513500"/>
            <a:ext cx="95241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No caso do desafio do Titanic, a métrica de avaliação é a </a:t>
            </a:r>
            <a:r>
              <a:rPr b="1" lang="en-US" sz="4800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ACURÁCIA</a:t>
            </a:r>
            <a:endParaRPr b="1" sz="4800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02" name="Google Shape;902;p7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2"/>
          <p:cNvSpPr txBox="1"/>
          <p:nvPr/>
        </p:nvSpPr>
        <p:spPr>
          <a:xfrm>
            <a:off x="675950" y="3049100"/>
            <a:ext cx="9097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Acurácia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é a proporção de exemplos que foram preditos corretamente pelo modelo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4" name="Google Shape;904;p72"/>
          <p:cNvSpPr txBox="1"/>
          <p:nvPr/>
        </p:nvSpPr>
        <p:spPr>
          <a:xfrm>
            <a:off x="675950" y="5193975"/>
            <a:ext cx="8254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Vamos submeter nosso modelo e ver a sua acurácia?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05" name="Google Shape;905;p72"/>
          <p:cNvPicPr preferRelativeResize="0"/>
          <p:nvPr/>
        </p:nvPicPr>
        <p:blipFill rotWithShape="1">
          <a:blip r:embed="rId4">
            <a:alphaModFix/>
          </a:blip>
          <a:srcRect b="0" l="3763" r="3317" t="0"/>
          <a:stretch/>
        </p:blipFill>
        <p:spPr>
          <a:xfrm>
            <a:off x="8880788" y="4180100"/>
            <a:ext cx="1963650" cy="21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3"/>
          <p:cNvSpPr txBox="1"/>
          <p:nvPr/>
        </p:nvSpPr>
        <p:spPr>
          <a:xfrm>
            <a:off x="675950" y="513500"/>
            <a:ext cx="95241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Nem sempre a acurácia é a melhor métrica de avaliação...</a:t>
            </a:r>
            <a:endParaRPr b="1" sz="4800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11" name="Google Shape;911;p7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3"/>
          <p:cNvSpPr txBox="1"/>
          <p:nvPr/>
        </p:nvSpPr>
        <p:spPr>
          <a:xfrm>
            <a:off x="675950" y="2780850"/>
            <a:ext cx="7020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Vamos supor que tenhamos que resolver um problema de classificação que fosse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desbalanceado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13" name="Google Shape;913;p73"/>
          <p:cNvPicPr preferRelativeResize="0"/>
          <p:nvPr/>
        </p:nvPicPr>
        <p:blipFill rotWithShape="1">
          <a:blip r:embed="rId4">
            <a:alphaModFix/>
          </a:blip>
          <a:srcRect b="0" l="20209" r="4580" t="0"/>
          <a:stretch/>
        </p:blipFill>
        <p:spPr>
          <a:xfrm>
            <a:off x="7785550" y="2780838"/>
            <a:ext cx="3582000" cy="287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14" name="Google Shape;914;p73"/>
          <p:cNvSpPr txBox="1"/>
          <p:nvPr/>
        </p:nvSpPr>
        <p:spPr>
          <a:xfrm>
            <a:off x="675950" y="4837575"/>
            <a:ext cx="66612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...Se o modelo chutasse todos os exemplos como pertencentes a classe majoritária (não é fraude), teríamos uma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acurácia de 97%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!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5" name="Google Shape;915;p73"/>
          <p:cNvSpPr txBox="1"/>
          <p:nvPr/>
        </p:nvSpPr>
        <p:spPr>
          <a:xfrm>
            <a:off x="675950" y="3661200"/>
            <a:ext cx="6661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problema seria predizer se uma transação seria fraudulenta ou não. Vamos supor que a proporção de fraudes seja de 3%...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6" name="Google Shape;916;p73"/>
          <p:cNvSpPr txBox="1"/>
          <p:nvPr/>
        </p:nvSpPr>
        <p:spPr>
          <a:xfrm>
            <a:off x="675950" y="6009375"/>
            <a:ext cx="7020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Vocês acham que esse é um bom modelo?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4"/>
          <p:cNvSpPr/>
          <p:nvPr/>
        </p:nvSpPr>
        <p:spPr>
          <a:xfrm>
            <a:off x="2894900" y="4064650"/>
            <a:ext cx="15825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4"/>
          <p:cNvSpPr/>
          <p:nvPr/>
        </p:nvSpPr>
        <p:spPr>
          <a:xfrm>
            <a:off x="1312400" y="3084250"/>
            <a:ext cx="15825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74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24" name="Google Shape;924;p7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74"/>
          <p:cNvSpPr txBox="1"/>
          <p:nvPr/>
        </p:nvSpPr>
        <p:spPr>
          <a:xfrm>
            <a:off x="488425" y="1778650"/>
            <a:ext cx="4504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Matriz de confusão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0125" y="254650"/>
            <a:ext cx="2014800" cy="201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aphicFrame>
        <p:nvGraphicFramePr>
          <p:cNvPr id="927" name="Google Shape;927;p74"/>
          <p:cNvGraphicFramePr/>
          <p:nvPr/>
        </p:nvGraphicFramePr>
        <p:xfrm>
          <a:off x="1308800" y="30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586250"/>
                <a:gridCol w="1586250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28" name="Google Shape;928;p74"/>
          <p:cNvSpPr txBox="1"/>
          <p:nvPr/>
        </p:nvSpPr>
        <p:spPr>
          <a:xfrm>
            <a:off x="5210125" y="2403375"/>
            <a:ext cx="64041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TP (True Positive):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são os exemplos que eram da classe positiva e o modelo predisse corretamente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TN (True Negative):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são os exemplos que eram da classe negativa e o modelo predisse corretamente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FN (False Negative):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são os exemplos que eram da classe negativa, mas o modelo predisse quem era da classe positiva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FP (False Positive):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são os exemplos que eram da classe positiva, mas o modelo predisse quem era da classe negativa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9" name="Google Shape;929;p74"/>
          <p:cNvSpPr/>
          <p:nvPr/>
        </p:nvSpPr>
        <p:spPr>
          <a:xfrm>
            <a:off x="3314350" y="3455050"/>
            <a:ext cx="9141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74"/>
          <p:cNvSpPr/>
          <p:nvPr/>
        </p:nvSpPr>
        <p:spPr>
          <a:xfrm>
            <a:off x="2400250" y="2484375"/>
            <a:ext cx="9141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31" name="Google Shape;931;p74"/>
          <p:cNvGraphicFramePr/>
          <p:nvPr/>
        </p:nvGraphicFramePr>
        <p:xfrm>
          <a:off x="2399150" y="248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915275"/>
                <a:gridCol w="915275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32" name="Google Shape;932;p74"/>
          <p:cNvSpPr txBox="1"/>
          <p:nvPr/>
        </p:nvSpPr>
        <p:spPr>
          <a:xfrm>
            <a:off x="1996525" y="5895850"/>
            <a:ext cx="2635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3" name="Google Shape;933;p74"/>
          <p:cNvSpPr txBox="1"/>
          <p:nvPr/>
        </p:nvSpPr>
        <p:spPr>
          <a:xfrm rot="-5400000">
            <a:off x="-435075" y="3123475"/>
            <a:ext cx="1904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4" name="Google Shape;934;p74"/>
          <p:cNvSpPr txBox="1"/>
          <p:nvPr/>
        </p:nvSpPr>
        <p:spPr>
          <a:xfrm>
            <a:off x="817750" y="3766750"/>
            <a:ext cx="1582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5" name="Google Shape;935;p74"/>
          <p:cNvSpPr txBox="1"/>
          <p:nvPr/>
        </p:nvSpPr>
        <p:spPr>
          <a:xfrm>
            <a:off x="1206500" y="2801025"/>
            <a:ext cx="1193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6" name="Google Shape;936;p74"/>
          <p:cNvSpPr txBox="1"/>
          <p:nvPr/>
        </p:nvSpPr>
        <p:spPr>
          <a:xfrm rot="-5400000">
            <a:off x="2081500" y="4723013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7" name="Google Shape;937;p74"/>
          <p:cNvSpPr txBox="1"/>
          <p:nvPr/>
        </p:nvSpPr>
        <p:spPr>
          <a:xfrm rot="-5400000">
            <a:off x="2954800" y="4956725"/>
            <a:ext cx="1633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8" name="Google Shape;938;p74"/>
          <p:cNvSpPr txBox="1"/>
          <p:nvPr/>
        </p:nvSpPr>
        <p:spPr>
          <a:xfrm>
            <a:off x="1308800" y="5538425"/>
            <a:ext cx="3172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9" name="Google Shape;939;p74"/>
          <p:cNvSpPr txBox="1"/>
          <p:nvPr/>
        </p:nvSpPr>
        <p:spPr>
          <a:xfrm rot="-5400000">
            <a:off x="-344950" y="3733075"/>
            <a:ext cx="1934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0" name="Google Shape;940;p74"/>
          <p:cNvSpPr txBox="1"/>
          <p:nvPr/>
        </p:nvSpPr>
        <p:spPr>
          <a:xfrm>
            <a:off x="953600" y="308920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1" name="Google Shape;941;p74"/>
          <p:cNvSpPr txBox="1"/>
          <p:nvPr/>
        </p:nvSpPr>
        <p:spPr>
          <a:xfrm>
            <a:off x="953600" y="406465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2" name="Google Shape;942;p74"/>
          <p:cNvSpPr txBox="1"/>
          <p:nvPr/>
        </p:nvSpPr>
        <p:spPr>
          <a:xfrm>
            <a:off x="19242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3" name="Google Shape;943;p74"/>
          <p:cNvSpPr txBox="1"/>
          <p:nvPr/>
        </p:nvSpPr>
        <p:spPr>
          <a:xfrm>
            <a:off x="35085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5"/>
          <p:cNvSpPr/>
          <p:nvPr/>
        </p:nvSpPr>
        <p:spPr>
          <a:xfrm>
            <a:off x="2894900" y="4064650"/>
            <a:ext cx="15825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75"/>
          <p:cNvSpPr/>
          <p:nvPr/>
        </p:nvSpPr>
        <p:spPr>
          <a:xfrm>
            <a:off x="1312400" y="3084250"/>
            <a:ext cx="15825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75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51" name="Google Shape;951;p7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2" name="Google Shape;952;p75"/>
          <p:cNvGraphicFramePr/>
          <p:nvPr/>
        </p:nvGraphicFramePr>
        <p:xfrm>
          <a:off x="1308800" y="30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586250"/>
                <a:gridCol w="1586250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53" name="Google Shape;953;p75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54" name="Google Shape;954;p75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Acurácia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Work Sans"/>
                <a:ea typeface="Work Sans"/>
                <a:cs typeface="Work Sans"/>
                <a:sym typeface="Work Sans"/>
              </a:rPr>
              <a:t>De todas as predições que o modelo fez, quantos ele acertou?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55" name="Google Shape;955;p75"/>
          <p:cNvSpPr txBox="1"/>
          <p:nvPr/>
        </p:nvSpPr>
        <p:spPr>
          <a:xfrm>
            <a:off x="7875950" y="4064650"/>
            <a:ext cx="12237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TP + TN</a:t>
            </a:r>
            <a:endParaRPr sz="1800"/>
          </a:p>
        </p:txBody>
      </p:sp>
      <p:sp>
        <p:nvSpPr>
          <p:cNvPr id="956" name="Google Shape;956;p75"/>
          <p:cNvSpPr txBox="1"/>
          <p:nvPr/>
        </p:nvSpPr>
        <p:spPr>
          <a:xfrm>
            <a:off x="7308650" y="4555450"/>
            <a:ext cx="23583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TP + FP + FN + TN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957" name="Google Shape;957;p75"/>
          <p:cNvCxnSpPr/>
          <p:nvPr/>
        </p:nvCxnSpPr>
        <p:spPr>
          <a:xfrm>
            <a:off x="7157400" y="4530725"/>
            <a:ext cx="243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8" name="Google Shape;958;p75"/>
          <p:cNvSpPr txBox="1"/>
          <p:nvPr/>
        </p:nvSpPr>
        <p:spPr>
          <a:xfrm>
            <a:off x="1308800" y="5538425"/>
            <a:ext cx="3172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59" name="Google Shape;959;p75"/>
          <p:cNvSpPr txBox="1"/>
          <p:nvPr/>
        </p:nvSpPr>
        <p:spPr>
          <a:xfrm rot="-5400000">
            <a:off x="-348550" y="3733075"/>
            <a:ext cx="1934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0" name="Google Shape;960;p75"/>
          <p:cNvSpPr txBox="1"/>
          <p:nvPr/>
        </p:nvSpPr>
        <p:spPr>
          <a:xfrm>
            <a:off x="953600" y="308920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1" name="Google Shape;961;p75"/>
          <p:cNvSpPr txBox="1"/>
          <p:nvPr/>
        </p:nvSpPr>
        <p:spPr>
          <a:xfrm>
            <a:off x="953600" y="406465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2" name="Google Shape;962;p75"/>
          <p:cNvSpPr txBox="1"/>
          <p:nvPr/>
        </p:nvSpPr>
        <p:spPr>
          <a:xfrm>
            <a:off x="19242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3" name="Google Shape;963;p75"/>
          <p:cNvSpPr txBox="1"/>
          <p:nvPr/>
        </p:nvSpPr>
        <p:spPr>
          <a:xfrm>
            <a:off x="35085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>
            <a:off x="762000" y="1321750"/>
            <a:ext cx="57663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Regressão!</a:t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762000" y="3868750"/>
            <a:ext cx="4732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Em que situações vocês a usariam?</a:t>
            </a:r>
            <a:endParaRPr sz="22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550" y="1290350"/>
            <a:ext cx="6673449" cy="42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6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69" name="Google Shape;969;p7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76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1" name="Google Shape;971;p76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Acurácia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Work Sans"/>
                <a:ea typeface="Work Sans"/>
                <a:cs typeface="Work Sans"/>
                <a:sym typeface="Work Sans"/>
              </a:rPr>
              <a:t>De todas as predições que o modelo fez, quantos ele acertou?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2" name="Google Shape;972;p76"/>
          <p:cNvSpPr txBox="1"/>
          <p:nvPr/>
        </p:nvSpPr>
        <p:spPr>
          <a:xfrm>
            <a:off x="7875950" y="4064650"/>
            <a:ext cx="12237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60 + 100</a:t>
            </a:r>
            <a:endParaRPr sz="1800"/>
          </a:p>
        </p:txBody>
      </p:sp>
      <p:sp>
        <p:nvSpPr>
          <p:cNvPr id="973" name="Google Shape;973;p76"/>
          <p:cNvSpPr txBox="1"/>
          <p:nvPr/>
        </p:nvSpPr>
        <p:spPr>
          <a:xfrm>
            <a:off x="7308650" y="4555450"/>
            <a:ext cx="23583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100 + 8 + 25 + 60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974" name="Google Shape;974;p76"/>
          <p:cNvCxnSpPr/>
          <p:nvPr/>
        </p:nvCxnSpPr>
        <p:spPr>
          <a:xfrm>
            <a:off x="7157400" y="4530725"/>
            <a:ext cx="243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5" name="Google Shape;975;p76"/>
          <p:cNvSpPr/>
          <p:nvPr/>
        </p:nvSpPr>
        <p:spPr>
          <a:xfrm>
            <a:off x="3314350" y="3455050"/>
            <a:ext cx="9141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76"/>
          <p:cNvSpPr/>
          <p:nvPr/>
        </p:nvSpPr>
        <p:spPr>
          <a:xfrm>
            <a:off x="2400250" y="2484375"/>
            <a:ext cx="9141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77" name="Google Shape;977;p76"/>
          <p:cNvGraphicFramePr/>
          <p:nvPr/>
        </p:nvGraphicFramePr>
        <p:xfrm>
          <a:off x="2399150" y="248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915275"/>
                <a:gridCol w="915275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78" name="Google Shape;978;p76"/>
          <p:cNvSpPr txBox="1"/>
          <p:nvPr/>
        </p:nvSpPr>
        <p:spPr>
          <a:xfrm>
            <a:off x="1996525" y="5895850"/>
            <a:ext cx="2635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9" name="Google Shape;979;p76"/>
          <p:cNvSpPr txBox="1"/>
          <p:nvPr/>
        </p:nvSpPr>
        <p:spPr>
          <a:xfrm rot="-5400000">
            <a:off x="-435075" y="3123475"/>
            <a:ext cx="1904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0" name="Google Shape;980;p76"/>
          <p:cNvSpPr txBox="1"/>
          <p:nvPr/>
        </p:nvSpPr>
        <p:spPr>
          <a:xfrm>
            <a:off x="848650" y="3766750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1" name="Google Shape;981;p76"/>
          <p:cNvSpPr txBox="1"/>
          <p:nvPr/>
        </p:nvSpPr>
        <p:spPr>
          <a:xfrm>
            <a:off x="1107525" y="2801025"/>
            <a:ext cx="129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2" name="Google Shape;982;p76"/>
          <p:cNvSpPr txBox="1"/>
          <p:nvPr/>
        </p:nvSpPr>
        <p:spPr>
          <a:xfrm rot="-5400000">
            <a:off x="2265550" y="4843872"/>
            <a:ext cx="1183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3" name="Google Shape;983;p76"/>
          <p:cNvSpPr txBox="1"/>
          <p:nvPr/>
        </p:nvSpPr>
        <p:spPr>
          <a:xfrm rot="-5400000">
            <a:off x="2978500" y="5044875"/>
            <a:ext cx="1585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4" name="Google Shape;984;p76"/>
          <p:cNvSpPr txBox="1"/>
          <p:nvPr/>
        </p:nvSpPr>
        <p:spPr>
          <a:xfrm>
            <a:off x="9800150" y="3959825"/>
            <a:ext cx="15516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= 0.829</a:t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7"/>
          <p:cNvSpPr/>
          <p:nvPr/>
        </p:nvSpPr>
        <p:spPr>
          <a:xfrm>
            <a:off x="1310600" y="4064650"/>
            <a:ext cx="15825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77"/>
          <p:cNvSpPr/>
          <p:nvPr/>
        </p:nvSpPr>
        <p:spPr>
          <a:xfrm>
            <a:off x="1312400" y="3084250"/>
            <a:ext cx="15825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7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92" name="Google Shape;992;p7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3" name="Google Shape;993;p77"/>
          <p:cNvGraphicFramePr/>
          <p:nvPr/>
        </p:nvGraphicFramePr>
        <p:xfrm>
          <a:off x="1308800" y="3093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586250"/>
                <a:gridCol w="1586250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94" name="Google Shape;994;p77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Precisão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todas os exemplos que o modelo classificou como sendo da classe positiva, quais realmente eram?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5" name="Google Shape;995;p77"/>
          <p:cNvSpPr txBox="1"/>
          <p:nvPr/>
        </p:nvSpPr>
        <p:spPr>
          <a:xfrm>
            <a:off x="7519250" y="40646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TP</a:t>
            </a:r>
            <a:endParaRPr sz="1800"/>
          </a:p>
        </p:txBody>
      </p:sp>
      <p:sp>
        <p:nvSpPr>
          <p:cNvPr id="996" name="Google Shape;996;p77"/>
          <p:cNvSpPr txBox="1"/>
          <p:nvPr/>
        </p:nvSpPr>
        <p:spPr>
          <a:xfrm>
            <a:off x="7652100" y="4555450"/>
            <a:ext cx="2014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TP + FP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997" name="Google Shape;997;p77"/>
          <p:cNvCxnSpPr/>
          <p:nvPr/>
        </p:nvCxnSpPr>
        <p:spPr>
          <a:xfrm>
            <a:off x="7519125" y="45292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77"/>
          <p:cNvSpPr txBox="1"/>
          <p:nvPr/>
        </p:nvSpPr>
        <p:spPr>
          <a:xfrm>
            <a:off x="1308800" y="5538425"/>
            <a:ext cx="3172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9" name="Google Shape;999;p77"/>
          <p:cNvSpPr txBox="1"/>
          <p:nvPr/>
        </p:nvSpPr>
        <p:spPr>
          <a:xfrm rot="-5400000">
            <a:off x="-348550" y="3733075"/>
            <a:ext cx="1934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0" name="Google Shape;1000;p77"/>
          <p:cNvSpPr txBox="1"/>
          <p:nvPr/>
        </p:nvSpPr>
        <p:spPr>
          <a:xfrm>
            <a:off x="953600" y="308920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1" name="Google Shape;1001;p77"/>
          <p:cNvSpPr txBox="1"/>
          <p:nvPr/>
        </p:nvSpPr>
        <p:spPr>
          <a:xfrm>
            <a:off x="953600" y="406465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2" name="Google Shape;1002;p77"/>
          <p:cNvSpPr txBox="1"/>
          <p:nvPr/>
        </p:nvSpPr>
        <p:spPr>
          <a:xfrm>
            <a:off x="19242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3" name="Google Shape;1003;p77"/>
          <p:cNvSpPr txBox="1"/>
          <p:nvPr/>
        </p:nvSpPr>
        <p:spPr>
          <a:xfrm>
            <a:off x="35085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4" name="Google Shape;1004;p77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8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10" name="Google Shape;1010;p7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78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Precisão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todas os exemplos que o modelo classificou como sendo da classe positiva, quais realmente eram?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2" name="Google Shape;1012;p78"/>
          <p:cNvSpPr txBox="1"/>
          <p:nvPr/>
        </p:nvSpPr>
        <p:spPr>
          <a:xfrm>
            <a:off x="7519250" y="40646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60</a:t>
            </a:r>
            <a:endParaRPr sz="1800"/>
          </a:p>
        </p:txBody>
      </p:sp>
      <p:sp>
        <p:nvSpPr>
          <p:cNvPr id="1013" name="Google Shape;1013;p78"/>
          <p:cNvSpPr txBox="1"/>
          <p:nvPr/>
        </p:nvSpPr>
        <p:spPr>
          <a:xfrm>
            <a:off x="7652100" y="4555450"/>
            <a:ext cx="2014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60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+ 8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14" name="Google Shape;1014;p78"/>
          <p:cNvCxnSpPr/>
          <p:nvPr/>
        </p:nvCxnSpPr>
        <p:spPr>
          <a:xfrm>
            <a:off x="7519125" y="45292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5" name="Google Shape;1015;p78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6" name="Google Shape;1016;p78"/>
          <p:cNvSpPr/>
          <p:nvPr/>
        </p:nvSpPr>
        <p:spPr>
          <a:xfrm>
            <a:off x="2400250" y="3455050"/>
            <a:ext cx="9141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8"/>
          <p:cNvSpPr/>
          <p:nvPr/>
        </p:nvSpPr>
        <p:spPr>
          <a:xfrm>
            <a:off x="2400250" y="2484375"/>
            <a:ext cx="9141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18" name="Google Shape;1018;p78"/>
          <p:cNvGraphicFramePr/>
          <p:nvPr/>
        </p:nvGraphicFramePr>
        <p:xfrm>
          <a:off x="2399150" y="248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915275"/>
                <a:gridCol w="915275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19" name="Google Shape;1019;p78"/>
          <p:cNvSpPr txBox="1"/>
          <p:nvPr/>
        </p:nvSpPr>
        <p:spPr>
          <a:xfrm>
            <a:off x="1996525" y="5895850"/>
            <a:ext cx="2635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0" name="Google Shape;1020;p78"/>
          <p:cNvSpPr txBox="1"/>
          <p:nvPr/>
        </p:nvSpPr>
        <p:spPr>
          <a:xfrm rot="-5400000">
            <a:off x="-435075" y="3123475"/>
            <a:ext cx="1904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1" name="Google Shape;1021;p78"/>
          <p:cNvSpPr txBox="1"/>
          <p:nvPr/>
        </p:nvSpPr>
        <p:spPr>
          <a:xfrm>
            <a:off x="848700" y="3766750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2" name="Google Shape;1022;p78"/>
          <p:cNvSpPr txBox="1"/>
          <p:nvPr/>
        </p:nvSpPr>
        <p:spPr>
          <a:xfrm>
            <a:off x="848625" y="2801025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3" name="Google Shape;1023;p78"/>
          <p:cNvSpPr txBox="1"/>
          <p:nvPr/>
        </p:nvSpPr>
        <p:spPr>
          <a:xfrm rot="-5400000">
            <a:off x="2949350" y="5076788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4" name="Google Shape;1024;p78"/>
          <p:cNvSpPr txBox="1"/>
          <p:nvPr/>
        </p:nvSpPr>
        <p:spPr>
          <a:xfrm rot="-5400000">
            <a:off x="2315763" y="4879975"/>
            <a:ext cx="129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5" name="Google Shape;1025;p78"/>
          <p:cNvSpPr txBox="1"/>
          <p:nvPr/>
        </p:nvSpPr>
        <p:spPr>
          <a:xfrm>
            <a:off x="9122825" y="3958350"/>
            <a:ext cx="15516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= 0.882</a:t>
            </a:r>
            <a:endParaRPr sz="1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9"/>
          <p:cNvSpPr/>
          <p:nvPr/>
        </p:nvSpPr>
        <p:spPr>
          <a:xfrm>
            <a:off x="2894900" y="3089200"/>
            <a:ext cx="15825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9"/>
          <p:cNvSpPr/>
          <p:nvPr/>
        </p:nvSpPr>
        <p:spPr>
          <a:xfrm>
            <a:off x="1312400" y="3084250"/>
            <a:ext cx="15825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9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3" name="Google Shape;1033;p7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4" name="Google Shape;1034;p79"/>
          <p:cNvGraphicFramePr/>
          <p:nvPr/>
        </p:nvGraphicFramePr>
        <p:xfrm>
          <a:off x="1312400" y="30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1586250"/>
                <a:gridCol w="1586250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35" name="Google Shape;1035;p79"/>
          <p:cNvSpPr txBox="1"/>
          <p:nvPr/>
        </p:nvSpPr>
        <p:spPr>
          <a:xfrm>
            <a:off x="1308800" y="5538425"/>
            <a:ext cx="3172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6" name="Google Shape;1036;p79"/>
          <p:cNvSpPr txBox="1"/>
          <p:nvPr/>
        </p:nvSpPr>
        <p:spPr>
          <a:xfrm rot="-5400000">
            <a:off x="-348550" y="3733075"/>
            <a:ext cx="1934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7" name="Google Shape;1037;p79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Recall (sensibilidade)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todos os exemplos da classe positiva, quantos o modelo classificou corretamente?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8" name="Google Shape;1038;p79"/>
          <p:cNvSpPr txBox="1"/>
          <p:nvPr/>
        </p:nvSpPr>
        <p:spPr>
          <a:xfrm>
            <a:off x="7519250" y="40646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TP</a:t>
            </a:r>
            <a:endParaRPr sz="1800"/>
          </a:p>
        </p:txBody>
      </p:sp>
      <p:sp>
        <p:nvSpPr>
          <p:cNvPr id="1039" name="Google Shape;1039;p79"/>
          <p:cNvSpPr txBox="1"/>
          <p:nvPr/>
        </p:nvSpPr>
        <p:spPr>
          <a:xfrm>
            <a:off x="7652100" y="4555450"/>
            <a:ext cx="2014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TP + FN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40" name="Google Shape;1040;p79"/>
          <p:cNvCxnSpPr/>
          <p:nvPr/>
        </p:nvCxnSpPr>
        <p:spPr>
          <a:xfrm>
            <a:off x="7519125" y="45292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1" name="Google Shape;1041;p79"/>
          <p:cNvSpPr txBox="1"/>
          <p:nvPr/>
        </p:nvSpPr>
        <p:spPr>
          <a:xfrm>
            <a:off x="953600" y="308920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2" name="Google Shape;1042;p79"/>
          <p:cNvSpPr txBox="1"/>
          <p:nvPr/>
        </p:nvSpPr>
        <p:spPr>
          <a:xfrm>
            <a:off x="953600" y="406465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3" name="Google Shape;1043;p79"/>
          <p:cNvSpPr txBox="1"/>
          <p:nvPr/>
        </p:nvSpPr>
        <p:spPr>
          <a:xfrm>
            <a:off x="19242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4" name="Google Shape;1044;p79"/>
          <p:cNvSpPr txBox="1"/>
          <p:nvPr/>
        </p:nvSpPr>
        <p:spPr>
          <a:xfrm>
            <a:off x="35085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5" name="Google Shape;1045;p79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80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51" name="Google Shape;1051;p8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80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Recall (sensibilidade)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todos os exemplos da classe positiva, quantos o modelo classificou corretamente?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3" name="Google Shape;1053;p80"/>
          <p:cNvSpPr txBox="1"/>
          <p:nvPr/>
        </p:nvSpPr>
        <p:spPr>
          <a:xfrm>
            <a:off x="7519250" y="40646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60</a:t>
            </a:r>
            <a:endParaRPr sz="1800"/>
          </a:p>
        </p:txBody>
      </p:sp>
      <p:sp>
        <p:nvSpPr>
          <p:cNvPr id="1054" name="Google Shape;1054;p80"/>
          <p:cNvSpPr txBox="1"/>
          <p:nvPr/>
        </p:nvSpPr>
        <p:spPr>
          <a:xfrm>
            <a:off x="7652100" y="4555450"/>
            <a:ext cx="2014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60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+ 25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55" name="Google Shape;1055;p80"/>
          <p:cNvCxnSpPr/>
          <p:nvPr/>
        </p:nvCxnSpPr>
        <p:spPr>
          <a:xfrm>
            <a:off x="7519125" y="45292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6" name="Google Shape;1056;p80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7" name="Google Shape;1057;p80"/>
          <p:cNvSpPr/>
          <p:nvPr/>
        </p:nvSpPr>
        <p:spPr>
          <a:xfrm>
            <a:off x="3315650" y="2489325"/>
            <a:ext cx="9141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80"/>
          <p:cNvSpPr/>
          <p:nvPr/>
        </p:nvSpPr>
        <p:spPr>
          <a:xfrm>
            <a:off x="2400250" y="2484375"/>
            <a:ext cx="9141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9" name="Google Shape;1059;p80"/>
          <p:cNvGraphicFramePr/>
          <p:nvPr/>
        </p:nvGraphicFramePr>
        <p:xfrm>
          <a:off x="2400375" y="250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{80A4CA5D-706F-4694-BED8-B0F048D13D88}</a:tableStyleId>
              </a:tblPr>
              <a:tblGrid>
                <a:gridCol w="915275"/>
                <a:gridCol w="915275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60" name="Google Shape;1060;p80"/>
          <p:cNvSpPr txBox="1"/>
          <p:nvPr/>
        </p:nvSpPr>
        <p:spPr>
          <a:xfrm>
            <a:off x="1996525" y="5895850"/>
            <a:ext cx="2635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1" name="Google Shape;1061;p80"/>
          <p:cNvSpPr txBox="1"/>
          <p:nvPr/>
        </p:nvSpPr>
        <p:spPr>
          <a:xfrm rot="-5400000">
            <a:off x="-435075" y="3123475"/>
            <a:ext cx="1904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2" name="Google Shape;1062;p80"/>
          <p:cNvSpPr txBox="1"/>
          <p:nvPr/>
        </p:nvSpPr>
        <p:spPr>
          <a:xfrm>
            <a:off x="848700" y="3766750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3" name="Google Shape;1063;p80"/>
          <p:cNvSpPr txBox="1"/>
          <p:nvPr/>
        </p:nvSpPr>
        <p:spPr>
          <a:xfrm>
            <a:off x="848625" y="2801025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4" name="Google Shape;1064;p80"/>
          <p:cNvSpPr txBox="1"/>
          <p:nvPr/>
        </p:nvSpPr>
        <p:spPr>
          <a:xfrm rot="-5400000">
            <a:off x="2949350" y="5076788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5" name="Google Shape;1065;p80"/>
          <p:cNvSpPr txBox="1"/>
          <p:nvPr/>
        </p:nvSpPr>
        <p:spPr>
          <a:xfrm rot="-5400000">
            <a:off x="2315763" y="4879975"/>
            <a:ext cx="129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6" name="Google Shape;1066;p80"/>
          <p:cNvSpPr txBox="1"/>
          <p:nvPr/>
        </p:nvSpPr>
        <p:spPr>
          <a:xfrm>
            <a:off x="9122825" y="3958350"/>
            <a:ext cx="15516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= 0.705</a:t>
            </a:r>
            <a:endParaRPr sz="1800"/>
          </a:p>
        </p:txBody>
      </p:sp>
      <p:sp>
        <p:nvSpPr>
          <p:cNvPr id="1067" name="Google Shape;1067;p80"/>
          <p:cNvSpPr txBox="1"/>
          <p:nvPr/>
        </p:nvSpPr>
        <p:spPr>
          <a:xfrm>
            <a:off x="0" y="6558850"/>
            <a:ext cx="45315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artigo falando sobre a questão do recall vs precisão 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81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73" name="Google Shape;1073;p8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81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A partir dessas métricas que mencionamos, podemos criar várias outras...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75" name="Google Shape;1075;p81"/>
          <p:cNvSpPr txBox="1"/>
          <p:nvPr/>
        </p:nvSpPr>
        <p:spPr>
          <a:xfrm>
            <a:off x="622325" y="2235850"/>
            <a:ext cx="3579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ROC AUC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6" name="Google Shape;107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75" y="2788512"/>
            <a:ext cx="3713301" cy="2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81"/>
          <p:cNvSpPr txBox="1"/>
          <p:nvPr/>
        </p:nvSpPr>
        <p:spPr>
          <a:xfrm>
            <a:off x="5558200" y="2297725"/>
            <a:ext cx="3713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F1-score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81"/>
          <p:cNvSpPr txBox="1"/>
          <p:nvPr/>
        </p:nvSpPr>
        <p:spPr>
          <a:xfrm>
            <a:off x="622325" y="5635375"/>
            <a:ext cx="3350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um resumo sobre isso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79" name="Google Shape;1079;p81"/>
          <p:cNvSpPr txBox="1"/>
          <p:nvPr/>
        </p:nvSpPr>
        <p:spPr>
          <a:xfrm>
            <a:off x="5851650" y="4820875"/>
            <a:ext cx="3350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um resumo sobre o F1-score e as métricas que a gente viu anteriormente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80" name="Google Shape;1080;p81"/>
          <p:cNvSpPr txBox="1"/>
          <p:nvPr/>
        </p:nvSpPr>
        <p:spPr>
          <a:xfrm>
            <a:off x="6232475" y="3665475"/>
            <a:ext cx="2437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 * (Recall * Precisão)</a:t>
            </a:r>
            <a:endParaRPr sz="1800"/>
          </a:p>
        </p:txBody>
      </p:sp>
      <p:sp>
        <p:nvSpPr>
          <p:cNvPr id="1081" name="Google Shape;1081;p81"/>
          <p:cNvSpPr txBox="1"/>
          <p:nvPr/>
        </p:nvSpPr>
        <p:spPr>
          <a:xfrm>
            <a:off x="6347550" y="4205713"/>
            <a:ext cx="23583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 </a:t>
            </a:r>
            <a:r>
              <a:rPr lang="en-US" sz="1800">
                <a:solidFill>
                  <a:schemeClr val="dk1"/>
                </a:solidFill>
              </a:rPr>
              <a:t>(Recall + Precisão)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82" name="Google Shape;1082;p81"/>
          <p:cNvCxnSpPr/>
          <p:nvPr/>
        </p:nvCxnSpPr>
        <p:spPr>
          <a:xfrm>
            <a:off x="6196300" y="4180988"/>
            <a:ext cx="243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82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82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Vamos praticar!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83"/>
          <p:cNvSpPr txBox="1"/>
          <p:nvPr/>
        </p:nvSpPr>
        <p:spPr>
          <a:xfrm>
            <a:off x="685800" y="730600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ver mais um modelo de classificação?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96" name="Google Shape;1096;p8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863" y="2524598"/>
            <a:ext cx="5290276" cy="29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83"/>
          <p:cNvSpPr txBox="1"/>
          <p:nvPr/>
        </p:nvSpPr>
        <p:spPr>
          <a:xfrm>
            <a:off x="1578825" y="3838500"/>
            <a:ext cx="2960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Árvore de decisão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9" name="Google Shape;1099;p83"/>
          <p:cNvSpPr txBox="1"/>
          <p:nvPr/>
        </p:nvSpPr>
        <p:spPr>
          <a:xfrm>
            <a:off x="5969950" y="4351625"/>
            <a:ext cx="1223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KNN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0" name="Google Shape;1100;p83"/>
          <p:cNvSpPr txBox="1"/>
          <p:nvPr/>
        </p:nvSpPr>
        <p:spPr>
          <a:xfrm>
            <a:off x="2555700" y="5062100"/>
            <a:ext cx="16776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SVM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1" name="Google Shape;1101;p83"/>
          <p:cNvSpPr txBox="1"/>
          <p:nvPr/>
        </p:nvSpPr>
        <p:spPr>
          <a:xfrm>
            <a:off x="6295550" y="5368000"/>
            <a:ext cx="3197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Regressão logística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2" name="Google Shape;1102;p83"/>
          <p:cNvSpPr txBox="1"/>
          <p:nvPr/>
        </p:nvSpPr>
        <p:spPr>
          <a:xfrm>
            <a:off x="7696725" y="3243163"/>
            <a:ext cx="2818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Redes neurais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3" name="Google Shape;1103;p83"/>
          <p:cNvSpPr txBox="1"/>
          <p:nvPr/>
        </p:nvSpPr>
        <p:spPr>
          <a:xfrm>
            <a:off x="3907575" y="2906650"/>
            <a:ext cx="3582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Naive Bayes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4" name="Google Shape;1104;p83"/>
          <p:cNvSpPr/>
          <p:nvPr/>
        </p:nvSpPr>
        <p:spPr>
          <a:xfrm>
            <a:off x="1351875" y="3749700"/>
            <a:ext cx="3197100" cy="809100"/>
          </a:xfrm>
          <a:prstGeom prst="roundRect">
            <a:avLst>
              <a:gd fmla="val 16667" name="adj"/>
            </a:avLst>
          </a:prstGeom>
          <a:solidFill>
            <a:srgbClr val="0097A7">
              <a:alpha val="4637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83"/>
          <p:cNvSpPr/>
          <p:nvPr/>
        </p:nvSpPr>
        <p:spPr>
          <a:xfrm>
            <a:off x="6295550" y="5221900"/>
            <a:ext cx="3197100" cy="80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84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84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Regressão logística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5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Espera, </a:t>
            </a:r>
            <a:r>
              <a:rPr b="1" lang="en-US" sz="4800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regressão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logística é um modelo de classificação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19" name="Google Shape;1119;p8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85"/>
          <p:cNvSpPr txBox="1"/>
          <p:nvPr/>
        </p:nvSpPr>
        <p:spPr>
          <a:xfrm>
            <a:off x="685800" y="2745971"/>
            <a:ext cx="63903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Pois é...É um modelo de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classificação binária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!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21" name="Google Shape;11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125" y="2951775"/>
            <a:ext cx="3848100" cy="226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762000" y="1321750"/>
            <a:ext cx="57663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E se </a:t>
            </a:r>
            <a:r>
              <a:rPr b="1" lang="en-US" sz="36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tivéssemos</a:t>
            </a:r>
            <a:r>
              <a:rPr b="1" lang="en-US" sz="36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 que predizer se um imóvel vai ser vendido ou não?</a:t>
            </a:r>
            <a:endParaRPr b="1" sz="36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762000" y="3868750"/>
            <a:ext cx="4732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Poderíamos fazer uma regressão nesse caso</a:t>
            </a:r>
            <a:r>
              <a:rPr lang="en-US" sz="22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sz="22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875" y="2143125"/>
            <a:ext cx="4572000" cy="257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6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como a regressão logística funciona?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27" name="Google Shape;1127;p8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75" y="2504641"/>
            <a:ext cx="6512675" cy="29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38" y="3137320"/>
            <a:ext cx="2853305" cy="34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8950" y="3649308"/>
            <a:ext cx="1152079" cy="34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2450" y="4495083"/>
            <a:ext cx="250507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87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como a regressão logística funciona?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37" name="Google Shape;1137;p8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600" y="2095975"/>
            <a:ext cx="5257439" cy="3456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87"/>
          <p:cNvSpPr txBox="1"/>
          <p:nvPr/>
        </p:nvSpPr>
        <p:spPr>
          <a:xfrm>
            <a:off x="685800" y="2599925"/>
            <a:ext cx="59868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Tenta encontrar uma curva para separar os exemplos de classes diferentes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A curva é ajustada utilizando uma função logística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Calcula a probabilidade de um exemplo ser 0 ou 1 (no nosso desafio, se o passageiro sobreviveu ou não ao naufrágio do Titanic)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40" name="Google Shape;1140;p87"/>
          <p:cNvSpPr txBox="1"/>
          <p:nvPr/>
        </p:nvSpPr>
        <p:spPr>
          <a:xfrm>
            <a:off x="0" y="6199750"/>
            <a:ext cx="5101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um exemplo de uma regressão logística para o desafio do Titanic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41" name="Google Shape;1141;p87"/>
          <p:cNvSpPr txBox="1"/>
          <p:nvPr/>
        </p:nvSpPr>
        <p:spPr>
          <a:xfrm>
            <a:off x="0" y="6498900"/>
            <a:ext cx="5615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 </a:t>
            </a:r>
            <a:r>
              <a:rPr lang="en-US" sz="1000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6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uma explicação um pouco mais aprofundada sobre a matemática por trás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8"/>
          <p:cNvSpPr txBox="1"/>
          <p:nvPr/>
        </p:nvSpPr>
        <p:spPr>
          <a:xfrm>
            <a:off x="685800" y="434575"/>
            <a:ext cx="9524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Qual a probabilidade do Jack sobreviver ao naufrágio?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47" name="Google Shape;1147;p8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2200" y="3563900"/>
            <a:ext cx="4763400" cy="208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49" name="Google Shape;1149;p88"/>
          <p:cNvSpPr txBox="1"/>
          <p:nvPr/>
        </p:nvSpPr>
        <p:spPr>
          <a:xfrm>
            <a:off x="685800" y="1953050"/>
            <a:ext cx="1623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= 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 = 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 = 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Idade = 20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50" name="Google Shape;1150;p88"/>
          <p:cNvSpPr txBox="1"/>
          <p:nvPr/>
        </p:nvSpPr>
        <p:spPr>
          <a:xfrm>
            <a:off x="3405900" y="46665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  <p:sp>
        <p:nvSpPr>
          <p:cNvPr id="1151" name="Google Shape;1151;p88"/>
          <p:cNvSpPr txBox="1"/>
          <p:nvPr/>
        </p:nvSpPr>
        <p:spPr>
          <a:xfrm>
            <a:off x="3538750" y="5157350"/>
            <a:ext cx="1448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+ e</a:t>
            </a:r>
            <a:r>
              <a:rPr baseline="30000" lang="en-US" sz="1800">
                <a:latin typeface="Work Sans"/>
                <a:ea typeface="Work Sans"/>
                <a:cs typeface="Work Sans"/>
                <a:sym typeface="Work Sans"/>
              </a:rPr>
              <a:t>-(-2,13)</a:t>
            </a:r>
            <a:endParaRPr baseline="30000"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52" name="Google Shape;1152;p88"/>
          <p:cNvCxnSpPr/>
          <p:nvPr/>
        </p:nvCxnSpPr>
        <p:spPr>
          <a:xfrm>
            <a:off x="3405775" y="51311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3" name="Google Shape;1153;p88"/>
          <p:cNvSpPr txBox="1"/>
          <p:nvPr/>
        </p:nvSpPr>
        <p:spPr>
          <a:xfrm>
            <a:off x="2827800" y="2870550"/>
            <a:ext cx="6055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y = -1,33 + (2,55*0) +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1,27*0) +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2,58*0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0,04*20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-2,13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54" name="Google Shape;1154;p88"/>
          <p:cNvSpPr txBox="1"/>
          <p:nvPr/>
        </p:nvSpPr>
        <p:spPr>
          <a:xfrm>
            <a:off x="2827800" y="2236225"/>
            <a:ext cx="7770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-1,33 + (2,55*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(1,27*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(2,58*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- (0,04*Idade)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55" name="Google Shape;1155;p88"/>
          <p:cNvSpPr txBox="1"/>
          <p:nvPr/>
        </p:nvSpPr>
        <p:spPr>
          <a:xfrm>
            <a:off x="1691850" y="4664700"/>
            <a:ext cx="1098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  <p:sp>
        <p:nvSpPr>
          <p:cNvPr id="1156" name="Google Shape;1156;p88"/>
          <p:cNvSpPr txBox="1"/>
          <p:nvPr/>
        </p:nvSpPr>
        <p:spPr>
          <a:xfrm>
            <a:off x="1824700" y="5155488"/>
            <a:ext cx="1448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 + e</a:t>
            </a:r>
            <a:r>
              <a:rPr baseline="30000" lang="en-US" sz="1800">
                <a:latin typeface="Work Sans"/>
                <a:ea typeface="Work Sans"/>
                <a:cs typeface="Work Sans"/>
                <a:sym typeface="Work Sans"/>
              </a:rPr>
              <a:t>-y</a:t>
            </a:r>
            <a:endParaRPr baseline="30000"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57" name="Google Shape;1157;p88"/>
          <p:cNvCxnSpPr/>
          <p:nvPr/>
        </p:nvCxnSpPr>
        <p:spPr>
          <a:xfrm>
            <a:off x="1691725" y="5129288"/>
            <a:ext cx="109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8" name="Google Shape;1158;p88"/>
          <p:cNvSpPr txBox="1"/>
          <p:nvPr/>
        </p:nvSpPr>
        <p:spPr>
          <a:xfrm>
            <a:off x="847825" y="4757950"/>
            <a:ext cx="843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Jack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59" name="Google Shape;1159;p88"/>
          <p:cNvSpPr txBox="1"/>
          <p:nvPr/>
        </p:nvSpPr>
        <p:spPr>
          <a:xfrm>
            <a:off x="5303025" y="4608200"/>
            <a:ext cx="15078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Jack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0.106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60" name="Google Shape;1160;p88"/>
          <p:cNvSpPr txBox="1"/>
          <p:nvPr/>
        </p:nvSpPr>
        <p:spPr>
          <a:xfrm>
            <a:off x="2912550" y="4757950"/>
            <a:ext cx="843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9"/>
          <p:cNvSpPr txBox="1"/>
          <p:nvPr/>
        </p:nvSpPr>
        <p:spPr>
          <a:xfrm>
            <a:off x="685800" y="434575"/>
            <a:ext cx="9524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da Rose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66" name="Google Shape;1166;p8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9"/>
          <p:cNvSpPr txBox="1"/>
          <p:nvPr/>
        </p:nvSpPr>
        <p:spPr>
          <a:xfrm>
            <a:off x="685800" y="1953050"/>
            <a:ext cx="1623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= 1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 = 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 = 1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Idade = 17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68" name="Google Shape;1168;p89"/>
          <p:cNvSpPr txBox="1"/>
          <p:nvPr/>
        </p:nvSpPr>
        <p:spPr>
          <a:xfrm>
            <a:off x="3405900" y="46665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  <p:sp>
        <p:nvSpPr>
          <p:cNvPr id="1169" name="Google Shape;1169;p89"/>
          <p:cNvSpPr txBox="1"/>
          <p:nvPr/>
        </p:nvSpPr>
        <p:spPr>
          <a:xfrm>
            <a:off x="3538750" y="5157350"/>
            <a:ext cx="1448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 + e</a:t>
            </a:r>
            <a:r>
              <a:rPr baseline="30000" lang="en-US" sz="1800">
                <a:latin typeface="Work Sans"/>
                <a:ea typeface="Work Sans"/>
                <a:cs typeface="Work Sans"/>
                <a:sym typeface="Work Sans"/>
              </a:rPr>
              <a:t>-3,12</a:t>
            </a:r>
            <a:endParaRPr baseline="30000"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70" name="Google Shape;1170;p89"/>
          <p:cNvCxnSpPr/>
          <p:nvPr/>
        </p:nvCxnSpPr>
        <p:spPr>
          <a:xfrm>
            <a:off x="3405775" y="51311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1" name="Google Shape;1171;p89"/>
          <p:cNvSpPr txBox="1"/>
          <p:nvPr/>
        </p:nvSpPr>
        <p:spPr>
          <a:xfrm>
            <a:off x="2827800" y="2870550"/>
            <a:ext cx="6055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y = -1,33 + (2,55*1) +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1,27*0) +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2,58*1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0,04*17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3,12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2" name="Google Shape;1172;p89"/>
          <p:cNvSpPr txBox="1"/>
          <p:nvPr/>
        </p:nvSpPr>
        <p:spPr>
          <a:xfrm>
            <a:off x="2827800" y="2236225"/>
            <a:ext cx="7770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-1,33 + (2,55*I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(1,27*I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(2,58*I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- (0,04*Idade)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3" name="Google Shape;1173;p89"/>
          <p:cNvSpPr txBox="1"/>
          <p:nvPr/>
        </p:nvSpPr>
        <p:spPr>
          <a:xfrm>
            <a:off x="1691850" y="4664700"/>
            <a:ext cx="1098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  <p:sp>
        <p:nvSpPr>
          <p:cNvPr id="1174" name="Google Shape;1174;p89"/>
          <p:cNvSpPr txBox="1"/>
          <p:nvPr/>
        </p:nvSpPr>
        <p:spPr>
          <a:xfrm>
            <a:off x="1824700" y="5155488"/>
            <a:ext cx="1448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 + e</a:t>
            </a:r>
            <a:r>
              <a:rPr baseline="30000" lang="en-US" sz="1800">
                <a:latin typeface="Work Sans"/>
                <a:ea typeface="Work Sans"/>
                <a:cs typeface="Work Sans"/>
                <a:sym typeface="Work Sans"/>
              </a:rPr>
              <a:t>-y</a:t>
            </a:r>
            <a:endParaRPr baseline="30000"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75" name="Google Shape;1175;p89"/>
          <p:cNvCxnSpPr/>
          <p:nvPr/>
        </p:nvCxnSpPr>
        <p:spPr>
          <a:xfrm>
            <a:off x="1691725" y="5129288"/>
            <a:ext cx="109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6" name="Google Shape;1176;p89"/>
          <p:cNvSpPr txBox="1"/>
          <p:nvPr/>
        </p:nvSpPr>
        <p:spPr>
          <a:xfrm>
            <a:off x="847825" y="4757950"/>
            <a:ext cx="843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Rose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7" name="Google Shape;1177;p89"/>
          <p:cNvSpPr txBox="1"/>
          <p:nvPr/>
        </p:nvSpPr>
        <p:spPr>
          <a:xfrm>
            <a:off x="5303025" y="4608200"/>
            <a:ext cx="16239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Rose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0.957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8" name="Google Shape;1178;p89"/>
          <p:cNvSpPr txBox="1"/>
          <p:nvPr/>
        </p:nvSpPr>
        <p:spPr>
          <a:xfrm>
            <a:off x="2912550" y="4757950"/>
            <a:ext cx="843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79" name="Google Shape;117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441" y="3852950"/>
            <a:ext cx="2338500" cy="233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80" name="Google Shape;1180;p89"/>
          <p:cNvSpPr txBox="1"/>
          <p:nvPr/>
        </p:nvSpPr>
        <p:spPr>
          <a:xfrm>
            <a:off x="-2000" y="6498900"/>
            <a:ext cx="5101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a implementação logística do Sklearn para vocês brincarem :D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90"/>
          <p:cNvSpPr txBox="1"/>
          <p:nvPr/>
        </p:nvSpPr>
        <p:spPr>
          <a:xfrm>
            <a:off x="685800" y="434575"/>
            <a:ext cx="106422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-US" sz="4800">
                <a:latin typeface="Work Sans"/>
                <a:ea typeface="Work Sans"/>
                <a:cs typeface="Work Sans"/>
                <a:sym typeface="Work Sans"/>
              </a:rPr>
              <a:t>regressão 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logística é um dos modelos mais utilizados porque...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86" name="Google Shape;1186;p9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90"/>
          <p:cNvSpPr txBox="1"/>
          <p:nvPr/>
        </p:nvSpPr>
        <p:spPr>
          <a:xfrm>
            <a:off x="6253750" y="2510725"/>
            <a:ext cx="5590200" cy="28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um modelo simples de ser implementado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Geralmente é eficiente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Retorna uma probabilidade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88" name="Google Shape;118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175" y="2343850"/>
            <a:ext cx="4823379" cy="36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90"/>
          <p:cNvSpPr txBox="1"/>
          <p:nvPr/>
        </p:nvSpPr>
        <p:spPr>
          <a:xfrm>
            <a:off x="0" y="6498900"/>
            <a:ext cx="5615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acordo com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pesquisa</a:t>
            </a:r>
            <a:r>
              <a:rPr lang="en-US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realizada pelo Kaggle em 2017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91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suas desvantagens?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95" name="Google Shape;1195;p9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91"/>
          <p:cNvPicPr preferRelativeResize="0"/>
          <p:nvPr/>
        </p:nvPicPr>
        <p:blipFill rotWithShape="1">
          <a:blip r:embed="rId4">
            <a:alphaModFix/>
          </a:blip>
          <a:srcRect b="0" l="31776" r="27794" t="0"/>
          <a:stretch/>
        </p:blipFill>
        <p:spPr>
          <a:xfrm>
            <a:off x="7391900" y="3367050"/>
            <a:ext cx="192542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800" y="3586363"/>
            <a:ext cx="377190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91"/>
          <p:cNvSpPr txBox="1"/>
          <p:nvPr/>
        </p:nvSpPr>
        <p:spPr>
          <a:xfrm>
            <a:off x="732300" y="1843475"/>
            <a:ext cx="943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necessário tomar cuidado com features correlacionadas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Performa mal com problemas não linearmente separáveis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2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Por hoje, é isso!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04" name="Google Shape;1204;p9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92"/>
          <p:cNvSpPr txBox="1"/>
          <p:nvPr/>
        </p:nvSpPr>
        <p:spPr>
          <a:xfrm>
            <a:off x="685800" y="2401575"/>
            <a:ext cx="5254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No próximo sábado iremos continuar vendo modelos de classificação (e também veremos clustering) \o/</a:t>
            </a:r>
            <a:endParaRPr sz="24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06" name="Google Shape;120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700" y="2460925"/>
            <a:ext cx="47625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92"/>
          <p:cNvSpPr txBox="1"/>
          <p:nvPr/>
        </p:nvSpPr>
        <p:spPr>
          <a:xfrm>
            <a:off x="685800" y="3497325"/>
            <a:ext cx="52545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… Por isso é legal vocês estudarem um pouquinho durante a semana porque vamos utilizar muitas coisas na próxima aula ;)</a:t>
            </a:r>
            <a:endParaRPr sz="24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93"/>
          <p:cNvSpPr txBox="1"/>
          <p:nvPr/>
        </p:nvSpPr>
        <p:spPr>
          <a:xfrm>
            <a:off x="685825" y="90822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preencher o formulário de feedback???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13" name="Google Shape;1213;p9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850" y="2654075"/>
            <a:ext cx="5514325" cy="24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93"/>
          <p:cNvSpPr txBox="1"/>
          <p:nvPr/>
        </p:nvSpPr>
        <p:spPr>
          <a:xfrm>
            <a:off x="2042412" y="5285475"/>
            <a:ext cx="810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Work Sans"/>
                <a:ea typeface="Work Sans"/>
                <a:cs typeface="Work Sans"/>
                <a:sym typeface="Work Sans"/>
              </a:rPr>
              <a:t>http://bit.ly/bootcamp-ds-sp-feedback-19</a:t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4"/>
          <p:cNvSpPr txBox="1"/>
          <p:nvPr/>
        </p:nvSpPr>
        <p:spPr>
          <a:xfrm>
            <a:off x="330574" y="3179596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Obrigada!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1" name="Google Shape;1221;p94"/>
          <p:cNvSpPr txBox="1"/>
          <p:nvPr/>
        </p:nvSpPr>
        <p:spPr>
          <a:xfrm>
            <a:off x="330575" y="4246150"/>
            <a:ext cx="4243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Dúvidas? 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Podem nos procurar! :D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1222" name="Google Shape;122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00" y="502150"/>
            <a:ext cx="2470200" cy="247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23" name="Google Shape;1223;p94"/>
          <p:cNvPicPr preferRelativeResize="0"/>
          <p:nvPr/>
        </p:nvPicPr>
        <p:blipFill rotWithShape="1">
          <a:blip r:embed="rId4">
            <a:alphaModFix/>
          </a:blip>
          <a:srcRect b="0" l="11718" r="13876" t="0"/>
          <a:stretch/>
        </p:blipFill>
        <p:spPr>
          <a:xfrm>
            <a:off x="4649850" y="0"/>
            <a:ext cx="75421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6404550" y="2476775"/>
            <a:ext cx="53181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São problemas de </a:t>
            </a:r>
            <a:r>
              <a:rPr b="1" lang="en-US" sz="4800">
                <a:latin typeface="Work Sans"/>
                <a:ea typeface="Work Sans"/>
                <a:cs typeface="Work Sans"/>
                <a:sym typeface="Work Sans"/>
              </a:rPr>
              <a:t>CLASSIFICAÇÃO!</a:t>
            </a:r>
            <a:endParaRPr b="1" sz="4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918150" y="365100"/>
            <a:ext cx="5175900" cy="6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se um imóvel será vendido ou não assim como predizer... 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se um e-mail é spam ou não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 raça de um cachorro com base em uma foto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25" y="2871625"/>
            <a:ext cx="3603799" cy="38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Classificação vs regressão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0" l="0" r="34353" t="0"/>
          <a:stretch/>
        </p:blipFill>
        <p:spPr>
          <a:xfrm>
            <a:off x="2535563" y="2375775"/>
            <a:ext cx="7120860" cy="40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